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 id="281" r:id="rId20"/>
    <p:sldId id="273" r:id="rId21"/>
    <p:sldId id="274" r:id="rId22"/>
    <p:sldId id="275" r:id="rId23"/>
    <p:sldId id="276" r:id="rId24"/>
    <p:sldId id="277" r:id="rId25"/>
    <p:sldId id="282" r:id="rId26"/>
    <p:sldId id="285" r:id="rId27"/>
    <p:sldId id="283" r:id="rId28"/>
    <p:sldId id="278" r:id="rId29"/>
    <p:sldId id="286" r:id="rId30"/>
    <p:sldId id="287" r:id="rId31"/>
    <p:sldId id="288"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263" autoAdjust="0"/>
  </p:normalViewPr>
  <p:slideViewPr>
    <p:cSldViewPr>
      <p:cViewPr varScale="1">
        <p:scale>
          <a:sx n="71" d="100"/>
          <a:sy n="71"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4FAFE-C53A-442C-BC2B-2DB5632BE50D}" type="datetimeFigureOut">
              <a:rPr lang="ru-RU" smtClean="0"/>
              <a:t>13.03.2019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DD234-7ED5-4807-A1A8-8E161F162451}" type="slidenum">
              <a:rPr lang="ru-RU" smtClean="0"/>
              <a:t>‹#›</a:t>
            </a:fld>
            <a:endParaRPr lang="ru-RU"/>
          </a:p>
        </p:txBody>
      </p:sp>
    </p:spTree>
    <p:extLst>
      <p:ext uri="{BB962C8B-B14F-4D97-AF65-F5344CB8AC3E}">
        <p14:creationId xmlns:p14="http://schemas.microsoft.com/office/powerpoint/2010/main" val="334048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каждого россиянина важно ставить перед собой амбициозные цели и задачи. Достижение высоких целей пойдет во благо не только самому человеку, но и станет успехом для всей страны.  Счастье есть только у тех, кто не «сидит на золоте, как Гобсек», а вкладывает средства для будущего развития своей страны и блага людей.</a:t>
            </a:r>
          </a:p>
          <a:p>
            <a:r>
              <a:rPr lang="ru-RU" dirty="0" smtClean="0"/>
              <a:t>"Давайте не будем забывать, что жизнь конечна. Во втором-третьем поколении накопленные богатства, как правило, уходят из семьи…, все распыляется, расходится...", - поделился президент с участниками форума "</a:t>
            </a:r>
            <a:r>
              <a:rPr lang="ru-RU" dirty="0" err="1" smtClean="0"/>
              <a:t>ПроеКТОриЯ</a:t>
            </a:r>
            <a:r>
              <a:rPr lang="ru-RU" dirty="0" smtClean="0"/>
              <a:t>"</a:t>
            </a:r>
          </a:p>
          <a:p>
            <a:endParaRPr lang="ru-RU" dirty="0"/>
          </a:p>
        </p:txBody>
      </p:sp>
      <p:sp>
        <p:nvSpPr>
          <p:cNvPr id="4" name="Номер слайда 3"/>
          <p:cNvSpPr>
            <a:spLocks noGrp="1"/>
          </p:cNvSpPr>
          <p:nvPr>
            <p:ph type="sldNum" sz="quarter" idx="10"/>
          </p:nvPr>
        </p:nvSpPr>
        <p:spPr/>
        <p:txBody>
          <a:bodyPr/>
          <a:lstStyle/>
          <a:p>
            <a:fld id="{324DD234-7ED5-4807-A1A8-8E161F162451}" type="slidenum">
              <a:rPr lang="ru-RU" smtClean="0"/>
              <a:t>7</a:t>
            </a:fld>
            <a:endParaRPr lang="ru-RU"/>
          </a:p>
        </p:txBody>
      </p:sp>
    </p:spTree>
    <p:extLst>
      <p:ext uri="{BB962C8B-B14F-4D97-AF65-F5344CB8AC3E}">
        <p14:creationId xmlns:p14="http://schemas.microsoft.com/office/powerpoint/2010/main" val="333382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4DD234-7ED5-4807-A1A8-8E161F162451}" type="slidenum">
              <a:rPr lang="ru-RU" smtClean="0"/>
              <a:t>20</a:t>
            </a:fld>
            <a:endParaRPr lang="ru-RU"/>
          </a:p>
        </p:txBody>
      </p:sp>
    </p:spTree>
    <p:extLst>
      <p:ext uri="{BB962C8B-B14F-4D97-AF65-F5344CB8AC3E}">
        <p14:creationId xmlns:p14="http://schemas.microsoft.com/office/powerpoint/2010/main" val="379479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F02F08F-91DD-4C2D-9526-7F4DCDFBA7E4}" type="datetimeFigureOut">
              <a:rPr lang="ru-RU" smtClean="0"/>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329E5F-E44E-409E-806B-682B0405F2BA}"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F02F08F-91DD-4C2D-9526-7F4DCDFBA7E4}" type="datetimeFigureOut">
              <a:rPr lang="ru-RU" smtClean="0"/>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329E5F-E44E-409E-806B-682B0405F2B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02F08F-91DD-4C2D-9526-7F4DCDFBA7E4}" type="datetimeFigureOut">
              <a:rPr lang="ru-RU" smtClean="0"/>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329E5F-E44E-409E-806B-682B0405F2B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02F08F-91DD-4C2D-9526-7F4DCDFBA7E4}" type="datetimeFigureOut">
              <a:rPr lang="ru-RU" smtClean="0"/>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329E5F-E44E-409E-806B-682B0405F2B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02F08F-91DD-4C2D-9526-7F4DCDFBA7E4}" type="datetimeFigureOut">
              <a:rPr lang="ru-RU" smtClean="0"/>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329E5F-E44E-409E-806B-682B0405F2B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02F08F-91DD-4C2D-9526-7F4DCDFBA7E4}" type="datetimeFigureOut">
              <a:rPr lang="ru-RU" smtClean="0"/>
              <a:t>13.03.2019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329E5F-E44E-409E-806B-682B0405F2B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F02F08F-91DD-4C2D-9526-7F4DCDFBA7E4}" type="datetimeFigureOut">
              <a:rPr lang="ru-RU" smtClean="0"/>
              <a:t>13.03.2019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329E5F-E44E-409E-806B-682B0405F2BA}"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F02F08F-91DD-4C2D-9526-7F4DCDFBA7E4}" type="datetimeFigureOut">
              <a:rPr lang="ru-RU" smtClean="0"/>
              <a:t>13.03.2019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329E5F-E44E-409E-806B-682B0405F2B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2F08F-91DD-4C2D-9526-7F4DCDFBA7E4}" type="datetimeFigureOut">
              <a:rPr lang="ru-RU" smtClean="0"/>
              <a:t>13.03.2019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6329E5F-E44E-409E-806B-682B0405F2B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02F08F-91DD-4C2D-9526-7F4DCDFBA7E4}" type="datetimeFigureOut">
              <a:rPr lang="ru-RU" smtClean="0"/>
              <a:t>13.03.2019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329E5F-E44E-409E-806B-682B0405F2B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02F08F-91DD-4C2D-9526-7F4DCDFBA7E4}" type="datetimeFigureOut">
              <a:rPr lang="ru-RU" smtClean="0"/>
              <a:t>13.03.2019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329E5F-E44E-409E-806B-682B0405F2BA}"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F02F08F-91DD-4C2D-9526-7F4DCDFBA7E4}" type="datetimeFigureOut">
              <a:rPr lang="ru-RU" smtClean="0"/>
              <a:t>13.03.2019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6329E5F-E44E-409E-806B-682B0405F2B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2204864"/>
            <a:ext cx="7304856" cy="4032448"/>
          </a:xfrm>
        </p:spPr>
        <p:txBody>
          <a:bodyPr>
            <a:noAutofit/>
          </a:bodyPr>
          <a:lstStyle/>
          <a:p>
            <a:pPr algn="just"/>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Термин «Смысл жизни» калька с «</a:t>
            </a:r>
            <a:r>
              <a:rPr lang="ru-RU" sz="2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sense</a:t>
            </a: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of</a:t>
            </a: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life</a:t>
            </a: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 «разум жизни», «способность понимать жизнь», «прок (толк, итог) от жизни». </a:t>
            </a:r>
          </a:p>
          <a:p>
            <a:pPr algn="just"/>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 немецком: чувственное выражение смысла - </a:t>
            </a:r>
            <a:r>
              <a:rPr lang="en-US"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sin</a:t>
            </a: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 рациональное - </a:t>
            </a:r>
            <a:r>
              <a:rPr lang="ru-RU" sz="2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Be-griff</a:t>
            </a:r>
            <a:endPar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английском -  чувственное - </a:t>
            </a:r>
            <a:r>
              <a:rPr lang="en-US"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t>
            </a:r>
            <a:r>
              <a:rPr lang="ru-RU" sz="2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ense</a:t>
            </a: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рациональное - </a:t>
            </a:r>
            <a:r>
              <a:rPr lang="ru-RU" sz="2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conception</a:t>
            </a:r>
            <a:endParaRPr lang="en-US"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французском -  </a:t>
            </a:r>
            <a:r>
              <a:rPr lang="ru-RU" sz="2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Sens</a:t>
            </a: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Русское слово со-</a:t>
            </a:r>
            <a:r>
              <a:rPr lang="ru-RU" sz="2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мысл</a:t>
            </a: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 со-мысль - цело-</a:t>
            </a:r>
            <a:r>
              <a:rPr lang="ru-RU" sz="2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мудрие</a:t>
            </a: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 соединение чувственного и рационального, образа и понятия, диалектическое единство разных воль и идей. </a:t>
            </a:r>
          </a:p>
          <a:p>
            <a:pPr algn="just"/>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Заголовок 1"/>
          <p:cNvSpPr>
            <a:spLocks noGrp="1"/>
          </p:cNvSpPr>
          <p:nvPr>
            <p:ph type="ctrTitle"/>
          </p:nvPr>
        </p:nvSpPr>
        <p:spPr>
          <a:xfrm>
            <a:off x="395536" y="548680"/>
            <a:ext cx="7918648" cy="936103"/>
          </a:xfrm>
        </p:spPr>
        <p:txBody>
          <a:bodyPr>
            <a:noAutofit/>
          </a:bodyPr>
          <a:lstStyle/>
          <a:p>
            <a:pPr algn="ctr"/>
            <a:r>
              <a:rPr lang="ru-RU" sz="2800" dirty="0" smtClean="0"/>
              <a:t>РУССКАЯ МЫСЛЬ В ПОИСКАХ СМЫСЛА ЖИЗНИ</a:t>
            </a:r>
            <a:endParaRPr lang="ru-RU" sz="2800" dirty="0"/>
          </a:p>
        </p:txBody>
      </p:sp>
    </p:spTree>
    <p:extLst>
      <p:ext uri="{BB962C8B-B14F-4D97-AF65-F5344CB8AC3E}">
        <p14:creationId xmlns:p14="http://schemas.microsoft.com/office/powerpoint/2010/main" val="410960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424936" cy="548680"/>
          </a:xfrm>
        </p:spPr>
        <p:txBody>
          <a:bodyPr/>
          <a:lstStyle/>
          <a:p>
            <a:pPr algn="l"/>
            <a:r>
              <a:rPr lang="ru-RU" sz="2000" dirty="0" smtClean="0"/>
              <a:t>Русский утилитаризм  Н.Г. Чернышевского</a:t>
            </a:r>
            <a:endParaRPr lang="ru-RU" sz="2000" dirty="0"/>
          </a:p>
        </p:txBody>
      </p:sp>
      <p:sp>
        <p:nvSpPr>
          <p:cNvPr id="3" name="Объект 2"/>
          <p:cNvSpPr>
            <a:spLocks noGrp="1"/>
          </p:cNvSpPr>
          <p:nvPr>
            <p:ph sz="quarter" idx="13"/>
          </p:nvPr>
        </p:nvSpPr>
        <p:spPr>
          <a:xfrm>
            <a:off x="251520" y="548680"/>
            <a:ext cx="8712968" cy="5976664"/>
          </a:xfrm>
        </p:spPr>
        <p:txBody>
          <a:bodyPr>
            <a:normAutofit fontScale="92500" lnSpcReduction="10000"/>
          </a:bodyPr>
          <a:lstStyle/>
          <a:p>
            <a:r>
              <a:rPr lang="ru-RU" sz="1800" b="1" dirty="0" smtClean="0"/>
              <a:t>Перевод с комментарием работы Дж</a:t>
            </a:r>
            <a:r>
              <a:rPr lang="ru-RU" sz="1800" b="1" dirty="0"/>
              <a:t>. С. Милля </a:t>
            </a:r>
            <a:r>
              <a:rPr lang="ru-RU" sz="1800" b="1" dirty="0" smtClean="0">
                <a:effectLst>
                  <a:outerShdw blurRad="38100" dist="38100" dir="2700000" algn="tl">
                    <a:srgbClr val="000000">
                      <a:alpha val="43137"/>
                    </a:srgbClr>
                  </a:outerShdw>
                </a:effectLst>
              </a:rPr>
              <a:t>«Основания </a:t>
            </a:r>
            <a:r>
              <a:rPr lang="ru-RU" sz="1800" b="1" dirty="0">
                <a:effectLst>
                  <a:outerShdw blurRad="38100" dist="38100" dir="2700000" algn="tl">
                    <a:srgbClr val="000000">
                      <a:alpha val="43137"/>
                    </a:srgbClr>
                  </a:outerShdw>
                </a:effectLst>
              </a:rPr>
              <a:t>политической </a:t>
            </a:r>
            <a:r>
              <a:rPr lang="ru-RU" sz="1800" b="1" dirty="0" smtClean="0">
                <a:effectLst>
                  <a:outerShdw blurRad="38100" dist="38100" dir="2700000" algn="tl">
                    <a:srgbClr val="000000">
                      <a:alpha val="43137"/>
                    </a:srgbClr>
                  </a:outerShdw>
                </a:effectLst>
              </a:rPr>
              <a:t>экономии, с </a:t>
            </a:r>
            <a:r>
              <a:rPr lang="ru-RU" sz="1800" b="1" dirty="0">
                <a:effectLst>
                  <a:outerShdw blurRad="38100" dist="38100" dir="2700000" algn="tl">
                    <a:srgbClr val="000000">
                      <a:alpha val="43137"/>
                    </a:srgbClr>
                  </a:outerShdw>
                </a:effectLst>
              </a:rPr>
              <a:t>некоторыми из их применений в </a:t>
            </a:r>
            <a:r>
              <a:rPr lang="ru-RU" sz="1800" b="1" dirty="0" smtClean="0">
                <a:effectLst>
                  <a:outerShdw blurRad="38100" dist="38100" dir="2700000" algn="tl">
                    <a:srgbClr val="000000">
                      <a:alpha val="43137"/>
                    </a:srgbClr>
                  </a:outerShdw>
                </a:effectLst>
              </a:rPr>
              <a:t>общественной философии» (1860). Поправки превратили книгу Милля в революционную политэкономию.</a:t>
            </a:r>
          </a:p>
          <a:p>
            <a:r>
              <a:rPr lang="ru-RU" sz="1900" b="1" dirty="0" smtClean="0"/>
              <a:t>«Только </a:t>
            </a:r>
            <a:r>
              <a:rPr lang="ru-RU" sz="1900" b="1" dirty="0"/>
              <a:t>то, что полезно для человека вообще, признается за истинное </a:t>
            </a:r>
            <a:r>
              <a:rPr lang="ru-RU" sz="1900" b="1" dirty="0" smtClean="0"/>
              <a:t>добро» (Чернышевский)</a:t>
            </a:r>
            <a:endParaRPr lang="ru-RU" sz="1900" b="1" dirty="0" smtClean="0">
              <a:effectLst>
                <a:outerShdw blurRad="38100" dist="38100" dir="2700000" algn="tl">
                  <a:srgbClr val="000000">
                    <a:alpha val="43137"/>
                  </a:srgbClr>
                </a:outerShdw>
              </a:effectLst>
            </a:endParaRPr>
          </a:p>
          <a:p>
            <a:r>
              <a:rPr lang="ru-RU" sz="1800" b="1" dirty="0"/>
              <a:t>«Цель всех человеческих стремлений состоит в получении </a:t>
            </a:r>
            <a:r>
              <a:rPr lang="ru-RU" sz="1800" b="1" dirty="0">
                <a:effectLst>
                  <a:outerShdw blurRad="38100" dist="38100" dir="2700000" algn="tl">
                    <a:srgbClr val="000000">
                      <a:alpha val="43137"/>
                    </a:srgbClr>
                  </a:outerShdw>
                </a:effectLst>
              </a:rPr>
              <a:t>наслаждени</a:t>
            </a:r>
            <a:r>
              <a:rPr lang="ru-RU" sz="1800" b="1" dirty="0"/>
              <a:t>й» </a:t>
            </a:r>
            <a:r>
              <a:rPr lang="ru-RU" sz="1800" b="1" dirty="0" smtClean="0"/>
              <a:t>(«Антропологический </a:t>
            </a:r>
            <a:r>
              <a:rPr lang="ru-RU" sz="1800" b="1" dirty="0"/>
              <a:t>принцип в </a:t>
            </a:r>
            <a:r>
              <a:rPr lang="ru-RU" sz="1800" b="1" dirty="0" smtClean="0"/>
              <a:t>философии»). </a:t>
            </a:r>
            <a:r>
              <a:rPr lang="ru-RU" sz="1800" b="1" dirty="0" smtClean="0">
                <a:effectLst>
                  <a:outerShdw blurRad="38100" dist="38100" dir="2700000" algn="tl">
                    <a:srgbClr val="000000">
                      <a:alpha val="43137"/>
                    </a:srgbClr>
                  </a:outerShdw>
                </a:effectLst>
              </a:rPr>
              <a:t>Эгоизм </a:t>
            </a:r>
            <a:r>
              <a:rPr lang="ru-RU" sz="1800" b="1" dirty="0"/>
              <a:t>в себе находит источник нравственности. </a:t>
            </a:r>
          </a:p>
          <a:p>
            <a:r>
              <a:rPr lang="ru-RU" sz="1800" b="1" dirty="0" smtClean="0">
                <a:effectLst>
                  <a:outerShdw blurRad="38100" dist="38100" dir="2700000" algn="tl">
                    <a:srgbClr val="000000">
                      <a:alpha val="43137"/>
                    </a:srgbClr>
                  </a:outerShdw>
                </a:effectLst>
              </a:rPr>
              <a:t>«Человек — сам </a:t>
            </a:r>
            <a:r>
              <a:rPr lang="ru-RU" sz="1800" b="1" dirty="0">
                <a:effectLst>
                  <a:outerShdw blurRad="38100" dist="38100" dir="2700000" algn="tl">
                    <a:srgbClr val="000000">
                      <a:alpha val="43137"/>
                    </a:srgbClr>
                  </a:outerShdw>
                </a:effectLst>
              </a:rPr>
              <a:t>себе цель; </a:t>
            </a:r>
            <a:r>
              <a:rPr lang="ru-RU" sz="1800" b="1" dirty="0" smtClean="0">
                <a:effectLst>
                  <a:outerShdw blurRad="38100" dist="38100" dir="2700000" algn="tl">
                    <a:srgbClr val="000000">
                      <a:alpha val="43137"/>
                    </a:srgbClr>
                  </a:outerShdw>
                </a:effectLst>
              </a:rPr>
              <a:t>но дела </a:t>
            </a:r>
            <a:r>
              <a:rPr lang="ru-RU" sz="1800" b="1" dirty="0">
                <a:effectLst>
                  <a:outerShdw blurRad="38100" dist="38100" dir="2700000" algn="tl">
                    <a:srgbClr val="000000">
                      <a:alpha val="43137"/>
                    </a:srgbClr>
                  </a:outerShdw>
                </a:effectLst>
              </a:rPr>
              <a:t>человека должны иметь цель в потребностях человека, а не в самих </a:t>
            </a:r>
            <a:r>
              <a:rPr lang="ru-RU" sz="1800" b="1" dirty="0" smtClean="0">
                <a:effectLst>
                  <a:outerShdw blurRad="38100" dist="38100" dir="2700000" algn="tl">
                    <a:srgbClr val="000000">
                      <a:alpha val="43137"/>
                    </a:srgbClr>
                  </a:outerShdw>
                </a:effectLst>
              </a:rPr>
              <a:t>себе</a:t>
            </a:r>
            <a:r>
              <a:rPr lang="ru-RU" sz="1800" b="1" dirty="0">
                <a:effectLst>
                  <a:outerShdw blurRad="38100" dist="38100" dir="2700000" algn="tl">
                    <a:srgbClr val="000000">
                      <a:alpha val="43137"/>
                    </a:srgbClr>
                  </a:outerShdw>
                </a:effectLst>
              </a:rPr>
              <a:t>» («Эстетические отношения искусства к действительности</a:t>
            </a:r>
            <a:r>
              <a:rPr lang="ru-RU" sz="1800" b="1" dirty="0" smtClean="0">
                <a:effectLst>
                  <a:outerShdw blurRad="38100" dist="38100" dir="2700000" algn="tl">
                    <a:srgbClr val="000000">
                      <a:alpha val="43137"/>
                    </a:srgbClr>
                  </a:outerShdw>
                </a:effectLst>
              </a:rPr>
              <a:t>»). </a:t>
            </a:r>
          </a:p>
          <a:p>
            <a:r>
              <a:rPr lang="ru-RU" sz="1800" b="1" dirty="0" smtClean="0">
                <a:effectLst>
                  <a:outerShdw blurRad="38100" dist="38100" dir="2700000" algn="tl">
                    <a:srgbClr val="000000">
                      <a:alpha val="43137"/>
                    </a:srgbClr>
                  </a:outerShdw>
                </a:effectLst>
              </a:rPr>
              <a:t>Цель искусства – описать действительность: поставить </a:t>
            </a:r>
            <a:r>
              <a:rPr lang="ru-RU" sz="1800" b="1" dirty="0">
                <a:effectLst>
                  <a:outerShdw blurRad="38100" dist="38100" dir="2700000" algn="tl">
                    <a:srgbClr val="000000">
                      <a:alpha val="43137"/>
                    </a:srgbClr>
                  </a:outerShdw>
                </a:effectLst>
              </a:rPr>
              <a:t>знак качества на явления </a:t>
            </a:r>
            <a:r>
              <a:rPr lang="ru-RU" sz="1800" b="1" dirty="0" smtClean="0">
                <a:effectLst>
                  <a:outerShdw blurRad="38100" dist="38100" dir="2700000" algn="tl">
                    <a:srgbClr val="000000">
                      <a:alpha val="43137"/>
                    </a:srgbClr>
                  </a:outerShdw>
                </a:effectLst>
              </a:rPr>
              <a:t>действительности; </a:t>
            </a:r>
          </a:p>
          <a:p>
            <a:r>
              <a:rPr lang="ru-RU" sz="1800" b="1" dirty="0" smtClean="0">
                <a:effectLst>
                  <a:outerShdw blurRad="38100" dist="38100" dir="2700000" algn="tl">
                    <a:srgbClr val="000000">
                      <a:alpha val="43137"/>
                    </a:srgbClr>
                  </a:outerShdw>
                </a:effectLst>
              </a:rPr>
              <a:t>Единство жизни-действительности-красоты;</a:t>
            </a:r>
          </a:p>
          <a:p>
            <a:r>
              <a:rPr lang="ru-RU" sz="1800" b="1" dirty="0" smtClean="0">
                <a:effectLst>
                  <a:outerShdw blurRad="38100" dist="38100" dir="2700000" algn="tl">
                    <a:srgbClr val="000000">
                      <a:alpha val="43137"/>
                    </a:srgbClr>
                  </a:outerShdw>
                </a:effectLst>
              </a:rPr>
              <a:t>Круг: действительность выше искусства; жизнь оценивается/познается через  искусство;</a:t>
            </a:r>
          </a:p>
          <a:p>
            <a:r>
              <a:rPr lang="ru-RU" sz="1800" b="1" dirty="0" smtClean="0">
                <a:effectLst>
                  <a:outerShdw blurRad="38100" dist="38100" dir="2700000" algn="tl">
                    <a:srgbClr val="000000">
                      <a:alpha val="43137"/>
                    </a:srgbClr>
                  </a:outerShdw>
                </a:effectLst>
              </a:rPr>
              <a:t>«</a:t>
            </a:r>
            <a:r>
              <a:rPr lang="ru-RU" sz="1800" b="1" u="sng" dirty="0" smtClean="0">
                <a:effectLst>
                  <a:outerShdw blurRad="38100" dist="38100" dir="2700000" algn="tl">
                    <a:srgbClr val="000000">
                      <a:alpha val="43137"/>
                    </a:srgbClr>
                  </a:outerShdw>
                </a:effectLst>
              </a:rPr>
              <a:t>Прекрасное </a:t>
            </a:r>
            <a:r>
              <a:rPr lang="ru-RU" sz="1800" b="1" dirty="0">
                <a:effectLst>
                  <a:outerShdw blurRad="38100" dist="38100" dir="2700000" algn="tl">
                    <a:srgbClr val="000000">
                      <a:alpha val="43137"/>
                    </a:srgbClr>
                  </a:outerShdw>
                </a:effectLst>
              </a:rPr>
              <a:t>то, в чем </a:t>
            </a:r>
            <a:r>
              <a:rPr lang="ru-RU" sz="1800" b="1" i="1" dirty="0">
                <a:effectLst>
                  <a:outerShdw blurRad="38100" dist="38100" dir="2700000" algn="tl">
                    <a:srgbClr val="000000">
                      <a:alpha val="43137"/>
                    </a:srgbClr>
                  </a:outerShdw>
                </a:effectLst>
              </a:rPr>
              <a:t>мы</a:t>
            </a:r>
            <a:r>
              <a:rPr lang="ru-RU" sz="1800" b="1" dirty="0">
                <a:effectLst>
                  <a:outerShdw blurRad="38100" dist="38100" dir="2700000" algn="tl">
                    <a:srgbClr val="000000">
                      <a:alpha val="43137"/>
                    </a:srgbClr>
                  </a:outerShdw>
                </a:effectLst>
              </a:rPr>
              <a:t> видим </a:t>
            </a:r>
            <a:r>
              <a:rPr lang="ru-RU" sz="1800" b="1" u="sng" dirty="0">
                <a:effectLst>
                  <a:outerShdw blurRad="38100" dist="38100" dir="2700000" algn="tl">
                    <a:srgbClr val="000000">
                      <a:alpha val="43137"/>
                    </a:srgbClr>
                  </a:outerShdw>
                </a:effectLst>
              </a:rPr>
              <a:t>жизнь</a:t>
            </a:r>
            <a:r>
              <a:rPr lang="ru-RU" sz="1800" b="1" dirty="0">
                <a:effectLst>
                  <a:outerShdw blurRad="38100" dist="38100" dir="2700000" algn="tl">
                    <a:srgbClr val="000000">
                      <a:alpha val="43137"/>
                    </a:srgbClr>
                  </a:outerShdw>
                </a:effectLst>
              </a:rPr>
              <a:t> так, как </a:t>
            </a:r>
            <a:r>
              <a:rPr lang="ru-RU" sz="1800" b="1" i="1" dirty="0">
                <a:effectLst>
                  <a:outerShdw blurRad="38100" dist="38100" dir="2700000" algn="tl">
                    <a:srgbClr val="000000">
                      <a:alpha val="43137"/>
                    </a:srgbClr>
                  </a:outerShdw>
                </a:effectLst>
              </a:rPr>
              <a:t>мы</a:t>
            </a:r>
            <a:r>
              <a:rPr lang="ru-RU" sz="1800" b="1" dirty="0">
                <a:effectLst>
                  <a:outerShdw blurRad="38100" dist="38100" dir="2700000" algn="tl">
                    <a:srgbClr val="000000">
                      <a:alpha val="43137"/>
                    </a:srgbClr>
                  </a:outerShdw>
                </a:effectLst>
              </a:rPr>
              <a:t> понимаем и желаем ее, как она радует </a:t>
            </a:r>
            <a:r>
              <a:rPr lang="ru-RU" sz="1800" b="1" i="1" dirty="0">
                <a:effectLst>
                  <a:outerShdw blurRad="38100" dist="38100" dir="2700000" algn="tl">
                    <a:srgbClr val="000000">
                      <a:alpha val="43137"/>
                    </a:srgbClr>
                  </a:outerShdw>
                </a:effectLst>
              </a:rPr>
              <a:t>нас</a:t>
            </a:r>
            <a:r>
              <a:rPr lang="ru-RU" sz="1800" b="1" dirty="0">
                <a:effectLst>
                  <a:outerShdw blurRad="38100" dist="38100" dir="2700000" algn="tl">
                    <a:srgbClr val="000000">
                      <a:alpha val="43137"/>
                    </a:srgbClr>
                  </a:outerShdw>
                </a:effectLst>
              </a:rPr>
              <a:t>» </a:t>
            </a:r>
            <a:endParaRPr lang="ru-RU" sz="1800" b="1" dirty="0" smtClean="0">
              <a:effectLst>
                <a:outerShdw blurRad="38100" dist="38100" dir="2700000" algn="tl">
                  <a:srgbClr val="000000">
                    <a:alpha val="43137"/>
                  </a:srgbClr>
                </a:outerShdw>
              </a:effectLst>
            </a:endParaRPr>
          </a:p>
          <a:p>
            <a:pPr algn="just"/>
            <a:r>
              <a:rPr lang="ru-RU" sz="1800" b="1" u="sng" dirty="0" smtClean="0">
                <a:effectLst>
                  <a:outerShdw blurRad="38100" dist="38100" dir="2700000" algn="tl">
                    <a:srgbClr val="000000">
                      <a:alpha val="43137"/>
                    </a:srgbClr>
                  </a:outerShdw>
                </a:effectLst>
              </a:rPr>
              <a:t>Безобразное</a:t>
            </a:r>
            <a:r>
              <a:rPr lang="ru-RU" sz="1800" b="1" dirty="0" smtClean="0">
                <a:effectLst>
                  <a:outerShdw blurRad="38100" dist="38100" dir="2700000" algn="tl">
                    <a:srgbClr val="000000">
                      <a:alpha val="43137"/>
                    </a:srgbClr>
                  </a:outerShdw>
                </a:effectLst>
              </a:rPr>
              <a:t> - следствие </a:t>
            </a:r>
            <a:r>
              <a:rPr lang="ru-RU" sz="1800" b="1" dirty="0">
                <a:effectLst>
                  <a:outerShdw blurRad="38100" dist="38100" dir="2700000" algn="tl">
                    <a:srgbClr val="000000">
                      <a:alpha val="43137"/>
                    </a:srgbClr>
                  </a:outerShdw>
                </a:effectLst>
              </a:rPr>
              <a:t>каких-то несчастных обстоятельств, </a:t>
            </a:r>
            <a:r>
              <a:rPr lang="ru-RU" sz="1800" b="1" u="sng" dirty="0">
                <a:effectLst>
                  <a:outerShdw blurRad="38100" dist="38100" dir="2700000" algn="tl">
                    <a:srgbClr val="000000">
                      <a:alpha val="43137"/>
                    </a:srgbClr>
                  </a:outerShdw>
                </a:effectLst>
              </a:rPr>
              <a:t>препятствующих реализации жизни </a:t>
            </a:r>
            <a:r>
              <a:rPr lang="ru-RU" sz="1800" b="1" dirty="0">
                <a:effectLst>
                  <a:outerShdw blurRad="38100" dist="38100" dir="2700000" algn="tl">
                    <a:srgbClr val="000000">
                      <a:alpha val="43137"/>
                    </a:srgbClr>
                  </a:outerShdw>
                </a:effectLst>
              </a:rPr>
              <a:t>в ее полноте. </a:t>
            </a:r>
          </a:p>
        </p:txBody>
      </p:sp>
    </p:spTree>
    <p:extLst>
      <p:ext uri="{BB962C8B-B14F-4D97-AF65-F5344CB8AC3E}">
        <p14:creationId xmlns:p14="http://schemas.microsoft.com/office/powerpoint/2010/main" val="4239438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8280920" cy="476672"/>
          </a:xfrm>
        </p:spPr>
        <p:txBody>
          <a:bodyPr/>
          <a:lstStyle/>
          <a:p>
            <a:pPr marL="0" indent="0">
              <a:buNone/>
            </a:pPr>
            <a:r>
              <a:rPr lang="ru-RU" sz="2800" dirty="0" smtClean="0"/>
              <a:t>«Что делать?» </a:t>
            </a:r>
            <a:endParaRPr lang="ru-RU" sz="2800" dirty="0"/>
          </a:p>
        </p:txBody>
      </p:sp>
      <p:sp>
        <p:nvSpPr>
          <p:cNvPr id="3" name="Объект 2"/>
          <p:cNvSpPr>
            <a:spLocks noGrp="1"/>
          </p:cNvSpPr>
          <p:nvPr>
            <p:ph sz="quarter" idx="13"/>
          </p:nvPr>
        </p:nvSpPr>
        <p:spPr>
          <a:xfrm>
            <a:off x="179512" y="476672"/>
            <a:ext cx="8208912" cy="6264696"/>
          </a:xfrm>
        </p:spPr>
        <p:txBody>
          <a:bodyPr>
            <a:noAutofit/>
          </a:bodyPr>
          <a:lstStyle/>
          <a:p>
            <a:pPr>
              <a:spcBef>
                <a:spcPts val="0"/>
              </a:spcBef>
              <a:spcAft>
                <a:spcPts val="0"/>
              </a:spcAft>
            </a:pPr>
            <a:r>
              <a:rPr lang="ru-RU" sz="1800" b="1" dirty="0" smtClean="0">
                <a:latin typeface="Times New Roman" pitchFamily="18" charset="0"/>
                <a:cs typeface="Times New Roman" pitchFamily="18" charset="0"/>
              </a:rPr>
              <a:t>«</a:t>
            </a: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Ни </a:t>
            </a:r>
            <a:r>
              <a:rPr lang="ru-RU" sz="1800" b="1" dirty="0">
                <a:effectLst>
                  <a:outerShdw blurRad="38100" dist="38100" dir="2700000" algn="tl">
                    <a:srgbClr val="000000">
                      <a:alpha val="43137"/>
                    </a:srgbClr>
                  </a:outerShdw>
                </a:effectLst>
                <a:latin typeface="Times New Roman" pitchFamily="18" charset="0"/>
                <a:cs typeface="Times New Roman" pitchFamily="18" charset="0"/>
              </a:rPr>
              <a:t>одна из повестей Тургенева, никакое произведение Толстого, или какого-либо другого писателя, не имели такого широкого и глубокого влияния на русскую молодежь, как эта повесть Чернышевского». </a:t>
            </a: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(П. Кропоткин</a:t>
            </a:r>
            <a:r>
              <a:rPr lang="ru-RU" sz="1800" b="1" dirty="0">
                <a:effectLst>
                  <a:outerShdw blurRad="38100" dist="38100" dir="2700000" algn="tl">
                    <a:srgbClr val="000000">
                      <a:alpha val="43137"/>
                    </a:srgbClr>
                  </a:outerShdw>
                </a:effectLst>
                <a:latin typeface="Times New Roman" pitchFamily="18" charset="0"/>
                <a:cs typeface="Times New Roman" pitchFamily="18" charset="0"/>
              </a:rPr>
              <a:t>). </a:t>
            </a:r>
            <a:endParaRPr lang="ru-RU" sz="1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В чем загадка популярности:</a:t>
            </a:r>
          </a:p>
          <a:p>
            <a:pPr>
              <a:spcBef>
                <a:spcPts val="0"/>
              </a:spcBef>
              <a:spcAft>
                <a:spcPts val="0"/>
              </a:spcAft>
            </a:pP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 роль литературно слова;</a:t>
            </a:r>
          </a:p>
          <a:p>
            <a:pPr>
              <a:spcBef>
                <a:spcPts val="0"/>
              </a:spcBef>
              <a:spcAft>
                <a:spcPts val="0"/>
              </a:spcAft>
            </a:pP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-теория </a:t>
            </a:r>
            <a:r>
              <a:rPr lang="ru-RU" sz="1800" b="1" dirty="0" err="1" smtClean="0">
                <a:effectLst>
                  <a:outerShdw blurRad="38100" dist="38100" dir="2700000" algn="tl">
                    <a:srgbClr val="000000">
                      <a:alpha val="43137"/>
                    </a:srgbClr>
                  </a:outerShdw>
                </a:effectLst>
                <a:latin typeface="Times New Roman" pitchFamily="18" charset="0"/>
                <a:cs typeface="Times New Roman" pitchFamily="18" charset="0"/>
              </a:rPr>
              <a:t>конспирологии</a:t>
            </a: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spcBef>
                <a:spcPts val="0"/>
              </a:spcBef>
              <a:spcAft>
                <a:spcPts val="0"/>
              </a:spcAft>
            </a:pP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-вера в его лидерство – руководитель Подполья;</a:t>
            </a:r>
          </a:p>
          <a:p>
            <a:pPr>
              <a:spcBef>
                <a:spcPts val="0"/>
              </a:spcBef>
              <a:spcAft>
                <a:spcPts val="0"/>
              </a:spcAft>
            </a:pPr>
            <a:r>
              <a:rPr lang="ru-RU" sz="1800" b="1" dirty="0">
                <a:effectLst>
                  <a:outerShdw blurRad="38100" dist="38100" dir="2700000" algn="tl">
                    <a:srgbClr val="000000">
                      <a:alpha val="43137"/>
                    </a:srgbClr>
                  </a:outerShdw>
                </a:effectLst>
                <a:latin typeface="Times New Roman" pitchFamily="18" charset="0"/>
                <a:cs typeface="Times New Roman" pitchFamily="18" charset="0"/>
              </a:rPr>
              <a:t>подчинение </a:t>
            </a:r>
            <a:r>
              <a:rPr lang="ru-RU" sz="1800" b="1" i="1" dirty="0">
                <a:effectLst>
                  <a:outerShdw blurRad="38100" dist="38100" dir="2700000" algn="tl">
                    <a:srgbClr val="000000">
                      <a:alpha val="43137"/>
                    </a:srgbClr>
                  </a:outerShdw>
                </a:effectLst>
                <a:latin typeface="Times New Roman" pitchFamily="18" charset="0"/>
                <a:cs typeface="Times New Roman" pitchFamily="18" charset="0"/>
              </a:rPr>
              <a:t>личной жизни </a:t>
            </a:r>
            <a:r>
              <a:rPr lang="ru-RU" sz="1800" b="1" dirty="0">
                <a:effectLst>
                  <a:outerShdw blurRad="38100" dist="38100" dir="2700000" algn="tl">
                    <a:srgbClr val="000000">
                      <a:alpha val="43137"/>
                    </a:srgbClr>
                  </a:outerShdw>
                </a:effectLst>
                <a:latin typeface="Times New Roman" pitchFamily="18" charset="0"/>
                <a:cs typeface="Times New Roman" pitchFamily="18" charset="0"/>
              </a:rPr>
              <a:t>требованиям общественной роли, </a:t>
            </a: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самоотвержение как образ и смысл жизни писателя;</a:t>
            </a:r>
          </a:p>
          <a:p>
            <a:pPr>
              <a:spcBef>
                <a:spcPts val="0"/>
              </a:spcBef>
              <a:spcAft>
                <a:spcPts val="0"/>
              </a:spcAft>
            </a:pPr>
            <a:r>
              <a:rPr lang="ru-RU" sz="1800" b="1" dirty="0">
                <a:effectLst>
                  <a:outerShdw blurRad="38100" dist="38100" dir="2700000" algn="tl">
                    <a:srgbClr val="000000">
                      <a:alpha val="43137"/>
                    </a:srgbClr>
                  </a:outerShdw>
                </a:effectLst>
                <a:latin typeface="Times New Roman" pitchFamily="18" charset="0"/>
                <a:cs typeface="Times New Roman" pitchFamily="18" charset="0"/>
              </a:rPr>
              <a:t>Идеал </a:t>
            </a: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человека в романе: «свобода </a:t>
            </a:r>
            <a:r>
              <a:rPr lang="ru-RU" sz="1800" b="1" dirty="0">
                <a:effectLst>
                  <a:outerShdw blurRad="38100" dist="38100" dir="2700000" algn="tl">
                    <a:srgbClr val="000000">
                      <a:alpha val="43137"/>
                    </a:srgbClr>
                  </a:outerShdw>
                </a:effectLst>
                <a:latin typeface="Times New Roman" pitchFamily="18" charset="0"/>
                <a:cs typeface="Times New Roman" pitchFamily="18" charset="0"/>
              </a:rPr>
              <a:t>мысли», «развитая подруга жизни» и «разумный труд</a:t>
            </a: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1800" b="1" dirty="0">
                <a:effectLst>
                  <a:outerShdw blurRad="38100" dist="38100" dir="2700000" algn="tl">
                    <a:srgbClr val="000000">
                      <a:alpha val="43137"/>
                    </a:srgbClr>
                  </a:outerShdw>
                </a:effectLst>
                <a:latin typeface="Times New Roman" pitchFamily="18" charset="0"/>
                <a:cs typeface="Times New Roman" pitchFamily="18" charset="0"/>
              </a:rPr>
              <a:t> </a:t>
            </a:r>
            <a:endParaRPr lang="ru-RU" sz="1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Женщина </a:t>
            </a:r>
            <a:r>
              <a:rPr lang="ru-RU" sz="1800" b="1" dirty="0">
                <a:effectLst>
                  <a:outerShdw blurRad="38100" dist="38100" dir="2700000" algn="tl">
                    <a:srgbClr val="000000">
                      <a:alpha val="43137"/>
                    </a:srgbClr>
                  </a:outerShdw>
                </a:effectLst>
                <a:latin typeface="Times New Roman" pitchFamily="18" charset="0"/>
                <a:cs typeface="Times New Roman" pitchFamily="18" charset="0"/>
              </a:rPr>
              <a:t>– цель нового мира; возвысить и освободить женщину – долг мужчины; </a:t>
            </a:r>
          </a:p>
        </p:txBody>
      </p:sp>
    </p:spTree>
    <p:extLst>
      <p:ext uri="{BB962C8B-B14F-4D97-AF65-F5344CB8AC3E}">
        <p14:creationId xmlns:p14="http://schemas.microsoft.com/office/powerpoint/2010/main" val="150076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024526" cy="6555641"/>
          </a:xfrm>
          <a:prstGeom prst="rect">
            <a:avLst/>
          </a:prstGeom>
        </p:spPr>
        <p:txBody>
          <a:bodyPr wrap="square">
            <a:spAutoFit/>
          </a:bodyPr>
          <a:lstStyle/>
          <a:p>
            <a:pPr algn="just"/>
            <a:r>
              <a:rPr lang="ru-RU" sz="2000" b="1" u="sng" dirty="0" err="1" smtClean="0">
                <a:latin typeface="Times New Roman" pitchFamily="18" charset="0"/>
                <a:cs typeface="Times New Roman" pitchFamily="18" charset="0"/>
              </a:rPr>
              <a:t>Тезисы:</a:t>
            </a:r>
            <a:r>
              <a:rPr lang="ru-RU" sz="2000" b="1" dirty="0" err="1">
                <a:latin typeface="Times New Roman" pitchFamily="18" charset="0"/>
                <a:cs typeface="Times New Roman" pitchFamily="18" charset="0"/>
              </a:rPr>
              <a:t>Свобода</a:t>
            </a:r>
            <a:r>
              <a:rPr lang="ru-RU" sz="2000" b="1" dirty="0">
                <a:latin typeface="Times New Roman" pitchFamily="18" charset="0"/>
                <a:cs typeface="Times New Roman" pitchFamily="18" charset="0"/>
              </a:rPr>
              <a:t> женщины – главное основание романа;</a:t>
            </a:r>
          </a:p>
          <a:p>
            <a:pPr algn="just"/>
            <a:r>
              <a:rPr lang="ru-RU" sz="2000" b="1" dirty="0">
                <a:latin typeface="Times New Roman" pitchFamily="18" charset="0"/>
                <a:cs typeface="Times New Roman" pitchFamily="18" charset="0"/>
              </a:rPr>
              <a:t>Образ мужчины-УЧИТЕЛЯ: миссионерство и возвышение женщины как способ </a:t>
            </a:r>
            <a:r>
              <a:rPr lang="ru-RU" sz="2000" b="1" dirty="0" err="1">
                <a:latin typeface="Times New Roman" pitchFamily="18" charset="0"/>
                <a:cs typeface="Times New Roman" pitchFamily="18" charset="0"/>
              </a:rPr>
              <a:t>самовозвышения</a:t>
            </a:r>
            <a:r>
              <a:rPr lang="ru-RU" sz="2000" b="1" dirty="0">
                <a:latin typeface="Times New Roman" pitchFamily="18" charset="0"/>
                <a:cs typeface="Times New Roman" pitchFamily="18" charset="0"/>
              </a:rPr>
              <a:t>; </a:t>
            </a:r>
          </a:p>
          <a:p>
            <a:pPr algn="just"/>
            <a:r>
              <a:rPr lang="ru-RU" sz="2000" b="1" dirty="0">
                <a:latin typeface="Times New Roman" pitchFamily="18" charset="0"/>
                <a:cs typeface="Times New Roman" pitchFamily="18" charset="0"/>
              </a:rPr>
              <a:t>Утилитаризм как демократическая конструкция разночинного сословия: новая модель счастья: счастье всех как залог личного;</a:t>
            </a:r>
          </a:p>
          <a:p>
            <a:pPr algn="just"/>
            <a:r>
              <a:rPr lang="ru-RU" sz="2000" b="1" dirty="0">
                <a:latin typeface="Times New Roman" pitchFamily="18" charset="0"/>
                <a:cs typeface="Times New Roman" pitchFamily="18" charset="0"/>
              </a:rPr>
              <a:t>В основу романа положено переустройство  семейной жизни как фундамент переустройства  общества;</a:t>
            </a:r>
          </a:p>
          <a:p>
            <a:pPr algn="just"/>
            <a:r>
              <a:rPr lang="ru-RU" sz="2000" b="1" dirty="0" smtClean="0">
                <a:latin typeface="Times New Roman" pitchFamily="18" charset="0"/>
                <a:cs typeface="Times New Roman" pitchFamily="18" charset="0"/>
              </a:rPr>
              <a:t>МОДЕЛЬ НОВОЙ СЕМЬИ/брака:</a:t>
            </a:r>
          </a:p>
          <a:p>
            <a:r>
              <a:rPr lang="ru-RU" sz="2000" b="1" dirty="0" smtClean="0">
                <a:latin typeface="Times New Roman" pitchFamily="18" charset="0"/>
                <a:cs typeface="Times New Roman" pitchFamily="18" charset="0"/>
              </a:rPr>
              <a:t>Европейские  </a:t>
            </a:r>
            <a:r>
              <a:rPr lang="ru-RU" sz="2000" b="1" dirty="0">
                <a:latin typeface="Times New Roman" pitchFamily="18" charset="0"/>
                <a:cs typeface="Times New Roman" pitchFamily="18" charset="0"/>
              </a:rPr>
              <a:t>литературные корни: Жорж Санд «Жак»; Руссо «Исповедь», « Юлия или Новая </a:t>
            </a:r>
            <a:r>
              <a:rPr lang="ru-RU" sz="2000" b="1" dirty="0" err="1">
                <a:latin typeface="Times New Roman" pitchFamily="18" charset="0"/>
                <a:cs typeface="Times New Roman" pitchFamily="18" charset="0"/>
              </a:rPr>
              <a:t>Элоиза</a:t>
            </a:r>
            <a:r>
              <a:rPr lang="ru-RU" sz="2000" b="1" dirty="0">
                <a:latin typeface="Times New Roman" pitchFamily="18" charset="0"/>
                <a:cs typeface="Times New Roman" pitchFamily="18" charset="0"/>
              </a:rPr>
              <a:t>» и т.д.  </a:t>
            </a:r>
          </a:p>
          <a:p>
            <a:pPr algn="just"/>
            <a:r>
              <a:rPr lang="ru-RU" sz="2000" b="1" dirty="0" smtClean="0">
                <a:latin typeface="Times New Roman" pitchFamily="18" charset="0"/>
                <a:cs typeface="Times New Roman" pitchFamily="18" charset="0"/>
              </a:rPr>
              <a:t>Идея равенства – в сексуальности, независимости, не мужчина-женщина, а два автономных человека - друга (В.П</a:t>
            </a:r>
            <a:r>
              <a:rPr lang="ru-RU" sz="2000" b="1" dirty="0">
                <a:latin typeface="Times New Roman" pitchFamily="18" charset="0"/>
                <a:cs typeface="Times New Roman" pitchFamily="18" charset="0"/>
              </a:rPr>
              <a:t>.</a:t>
            </a:r>
            <a:r>
              <a:rPr lang="ru-RU" sz="2000" b="1" dirty="0" smtClean="0">
                <a:latin typeface="Times New Roman" pitchFamily="18" charset="0"/>
                <a:cs typeface="Times New Roman" pitchFamily="18" charset="0"/>
              </a:rPr>
              <a:t> - Лопухов); два человека как «один» (сексуальная  и эмоциональная гармония – В.П. и Кирсанов).</a:t>
            </a:r>
          </a:p>
          <a:p>
            <a:pPr algn="just"/>
            <a:r>
              <a:rPr lang="ru-RU" sz="2000" b="1" dirty="0" smtClean="0">
                <a:latin typeface="Times New Roman" pitchFamily="18" charset="0"/>
                <a:cs typeface="Times New Roman" pitchFamily="18" charset="0"/>
              </a:rPr>
              <a:t>Типология женственности:</a:t>
            </a:r>
          </a:p>
          <a:p>
            <a:pPr marL="457200" indent="-457200" algn="just">
              <a:buAutoNum type="arabicPeriod"/>
            </a:pPr>
            <a:r>
              <a:rPr lang="ru-RU" sz="2000" b="1" dirty="0" smtClean="0">
                <a:latin typeface="Times New Roman" pitchFamily="18" charset="0"/>
                <a:cs typeface="Times New Roman" pitchFamily="18" charset="0"/>
              </a:rPr>
              <a:t>Античная модель (Астарта и Афродита);</a:t>
            </a:r>
          </a:p>
          <a:p>
            <a:pPr marL="457200" indent="-457200" algn="just">
              <a:buAutoNum type="arabicPeriod"/>
            </a:pPr>
            <a:r>
              <a:rPr lang="ru-RU" sz="2000" b="1" dirty="0" smtClean="0">
                <a:latin typeface="Times New Roman" pitchFamily="18" charset="0"/>
                <a:cs typeface="Times New Roman" pitchFamily="18" charset="0"/>
              </a:rPr>
              <a:t>Средневековая модель ( Дама - идеал Непорочности)</a:t>
            </a:r>
          </a:p>
          <a:p>
            <a:pPr algn="just"/>
            <a:r>
              <a:rPr lang="ru-RU" sz="2000" b="1" dirty="0" smtClean="0">
                <a:latin typeface="Times New Roman" pitchFamily="18" charset="0"/>
                <a:cs typeface="Times New Roman" pitchFamily="18" charset="0"/>
              </a:rPr>
              <a:t>3. Просвещение – (Новая </a:t>
            </a:r>
            <a:r>
              <a:rPr lang="ru-RU" sz="2000" b="1" dirty="0" err="1" smtClean="0">
                <a:latin typeface="Times New Roman" pitchFamily="18" charset="0"/>
                <a:cs typeface="Times New Roman" pitchFamily="18" charset="0"/>
              </a:rPr>
              <a:t>Элоиза</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a:p>
            <a:pPr algn="just"/>
            <a:r>
              <a:rPr lang="ru-RU" sz="2000" b="1" dirty="0" smtClean="0">
                <a:latin typeface="Times New Roman" pitchFamily="18" charset="0"/>
                <a:cs typeface="Times New Roman" pitchFamily="18" charset="0"/>
              </a:rPr>
              <a:t>4. Вера Павловна – одухотворение женщины через идею Любви (Царица, Невеста, Богиня) = концепт Человека;</a:t>
            </a:r>
          </a:p>
          <a:p>
            <a:pPr algn="just"/>
            <a:r>
              <a:rPr lang="ru-RU" sz="2000" b="1" dirty="0" smtClean="0">
                <a:latin typeface="Times New Roman" pitchFamily="18" charset="0"/>
                <a:cs typeface="Times New Roman" pitchFamily="18" charset="0"/>
              </a:rPr>
              <a:t>Проблема сексуальности:</a:t>
            </a:r>
          </a:p>
          <a:p>
            <a:pPr algn="just"/>
            <a:r>
              <a:rPr lang="ru-RU" sz="2000" b="1" dirty="0" smtClean="0">
                <a:latin typeface="Times New Roman" pitchFamily="18" charset="0"/>
                <a:cs typeface="Times New Roman" pitchFamily="18" charset="0"/>
              </a:rPr>
              <a:t>Инверсия модели традиционной семьи – новый треугольник</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11702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359"/>
            <a:ext cx="7776864" cy="6247864"/>
          </a:xfrm>
          <a:prstGeom prst="rect">
            <a:avLst/>
          </a:prstGeom>
        </p:spPr>
        <p:txBody>
          <a:bodyPr wrap="square">
            <a:spAutoFit/>
          </a:bodyPr>
          <a:lstStyle/>
          <a:p>
            <a:pPr marL="457200" indent="-457200">
              <a:buAutoNum type="arabicPeriod"/>
            </a:pPr>
            <a:endParaRPr lang="ru-RU" sz="2000" b="1" dirty="0" smtClean="0">
              <a:latin typeface="Times New Roman" pitchFamily="18" charset="0"/>
              <a:cs typeface="Times New Roman" pitchFamily="18" charset="0"/>
            </a:endParaRPr>
          </a:p>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Идея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женитьбы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реализация мечты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об общественном служении,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освобождение женщины = освобождению человечества;</a:t>
            </a:r>
          </a:p>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переустройство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супружеских отношений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как ключ к общественному  переустройству.</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a:p>
            <a:r>
              <a:rPr lang="ru-RU" sz="2000" b="1" u="sng" dirty="0" smtClean="0">
                <a:effectLst>
                  <a:outerShdw blurRad="38100" dist="38100" dir="2700000" algn="tl">
                    <a:srgbClr val="000000">
                      <a:alpha val="43137"/>
                    </a:srgbClr>
                  </a:outerShdw>
                </a:effectLst>
                <a:latin typeface="Times New Roman" pitchFamily="18" charset="0"/>
                <a:cs typeface="Times New Roman" pitchFamily="18" charset="0"/>
              </a:rPr>
              <a:t>Союз трех (тройственный союз)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как преодоление частного/эгоистического отношения к другому как к средству;</a:t>
            </a:r>
          </a:p>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Теория «перегиба палки»;</a:t>
            </a:r>
          </a:p>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Физиологическая теория позитивистов  о том, что женщина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нуждается в сексуальном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удовлетворении;</a:t>
            </a:r>
          </a:p>
          <a:p>
            <a:pPr>
              <a:spcBef>
                <a:spcPts val="0"/>
              </a:spcBef>
              <a:spcAft>
                <a:spcPts val="0"/>
              </a:spcAft>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мотивы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сексуальных утопий Фурье в творчестве Чернышевского; «в обществе гармонии разумно то, что приносит удовольствие и мораль здесь не уместна» (Фурье);</a:t>
            </a:r>
          </a:p>
          <a:p>
            <a:pPr>
              <a:spcBef>
                <a:spcPts val="0"/>
              </a:spcBef>
              <a:spcAft>
                <a:spcPts val="0"/>
              </a:spcAft>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Тройственные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союзы Ф. Достоевского – перекличка с романом Чернышевского: (Вечный муж). </a:t>
            </a:r>
          </a:p>
          <a:p>
            <a:pPr>
              <a:spcBef>
                <a:spcPts val="0"/>
              </a:spcBef>
              <a:spcAft>
                <a:spcPts val="0"/>
              </a:spcAft>
            </a:pPr>
            <a:r>
              <a:rPr lang="ru-RU" sz="2000" b="1" dirty="0">
                <a:effectLst>
                  <a:outerShdw blurRad="38100" dist="38100" dir="2700000" algn="tl">
                    <a:srgbClr val="000000">
                      <a:alpha val="43137"/>
                    </a:srgbClr>
                  </a:outerShdw>
                </a:effectLst>
                <a:latin typeface="Times New Roman" pitchFamily="18" charset="0"/>
                <a:cs typeface="Times New Roman" pitchFamily="18" charset="0"/>
              </a:rPr>
              <a:t>В. Тодоровский «Любовник» (2003). </a:t>
            </a: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ru-RU" sz="2000" b="1" u="sng" dirty="0" smtClean="0">
                <a:effectLst>
                  <a:outerShdw blurRad="38100" dist="38100" dir="2700000" algn="tl">
                    <a:srgbClr val="000000">
                      <a:alpha val="43137"/>
                    </a:srgbClr>
                  </a:outerShdw>
                </a:effectLst>
                <a:latin typeface="Times New Roman" pitchFamily="18" charset="0"/>
                <a:cs typeface="Times New Roman" pitchFamily="18" charset="0"/>
              </a:rPr>
              <a:t>Новое в треугольнике – для СЧАСТЬЯ  женщины нужны оба мужчины! </a:t>
            </a:r>
            <a:endParaRPr lang="ru-RU" sz="2000" b="1" u="sng" dirty="0">
              <a:effectLst>
                <a:outerShdw blurRad="38100" dist="38100" dir="2700000" algn="tl">
                  <a:srgbClr val="000000">
                    <a:alpha val="43137"/>
                  </a:srgbClr>
                </a:outerShdw>
              </a:effectLst>
              <a:latin typeface="Times New Roman" pitchFamily="18" charset="0"/>
              <a:cs typeface="Times New Roman" pitchFamily="18" charset="0"/>
            </a:endParaRPr>
          </a:p>
          <a:p>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6145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09415" cy="5940088"/>
          </a:xfrm>
          <a:prstGeom prst="rect">
            <a:avLst/>
          </a:prstGeom>
        </p:spPr>
        <p:txBody>
          <a:bodyPr wrap="square">
            <a:spAutoFit/>
          </a:bodyPr>
          <a:lstStyle/>
          <a:p>
            <a:r>
              <a:rPr lang="ru-RU" sz="2000" b="1" u="sng" dirty="0">
                <a:effectLst>
                  <a:outerShdw blurRad="38100" dist="38100" dir="2700000" algn="tl">
                    <a:srgbClr val="000000">
                      <a:alpha val="43137"/>
                    </a:srgbClr>
                  </a:outerShdw>
                </a:effectLst>
                <a:latin typeface="Times New Roman" pitchFamily="18" charset="0"/>
                <a:cs typeface="Times New Roman" pitchFamily="18" charset="0"/>
              </a:rPr>
              <a:t>Выводы:  </a:t>
            </a:r>
            <a:endParaRPr lang="ru-RU" sz="2000" b="1" u="sng"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развернутая аллегория социального вопроса о прочности брака с социальной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стабильностью; </a:t>
            </a:r>
          </a:p>
          <a:p>
            <a:pPr marL="342900" indent="-342900">
              <a:buFontTx/>
              <a:buChar char="-"/>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переустройство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семейной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жизни – фундамент перестройки общества</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 ключ к счастью — присутствие медиатора в каждой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паре;</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Tx/>
              <a:buChar char="-"/>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идея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трех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основа  преодоления эгоизма частных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отношений в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семье;</a:t>
            </a:r>
          </a:p>
          <a:p>
            <a:pPr marL="342900" indent="-342900">
              <a:buFontTx/>
              <a:buChar char="-"/>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семья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 это эгоистически структура,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третий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ключ к новым общественным основаниям; ключ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к тому, чтобы личное могло соединиться с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общим; </a:t>
            </a:r>
          </a:p>
          <a:p>
            <a:pPr marL="342900" indent="-342900">
              <a:buFontTx/>
              <a:buChar char="-"/>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такая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форма отношений устраняет все личные конфликты и индивидуальную ответственность, примиряет все человеческие противостояния, уравнивает всех и связывает в единую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структуру;</a:t>
            </a:r>
          </a:p>
          <a:p>
            <a:pPr marL="342900" indent="-342900">
              <a:buFontTx/>
              <a:buChar char="-"/>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иллюстрация этих идей – Четвертый Сон Веры Павловны.</a:t>
            </a:r>
          </a:p>
          <a:p>
            <a:pPr marL="342900" indent="-342900">
              <a:buFontTx/>
              <a:buChar char="-"/>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Есть ли чувства у героев Чернышевского? (дискуссия)</a:t>
            </a:r>
          </a:p>
          <a:p>
            <a:pPr marL="342900" indent="-342900">
              <a:buFontTx/>
              <a:buChar char="-"/>
            </a:pPr>
            <a:r>
              <a:rPr lang="ru-RU" sz="2000" b="1" u="sng" dirty="0" smtClean="0">
                <a:effectLst>
                  <a:outerShdw blurRad="38100" dist="38100" dir="2700000" algn="tl">
                    <a:srgbClr val="000000">
                      <a:alpha val="43137"/>
                    </a:srgbClr>
                  </a:outerShdw>
                </a:effectLst>
                <a:latin typeface="Times New Roman" pitchFamily="18" charset="0"/>
                <a:cs typeface="Times New Roman" pitchFamily="18" charset="0"/>
              </a:rPr>
              <a:t>Окончательная модель  женского образа</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342900" indent="-342900">
              <a:buFontTx/>
              <a:buChar char="-"/>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три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начала: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чувственность (эмоции),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эстетическое совершенство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(созерцание) и религиозная (духовная)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непорочность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342900" indent="-342900">
              <a:buFontTx/>
              <a:buChar char="-"/>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женщина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 это гармония тела,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духа и души – то есть человек. </a:t>
            </a:r>
          </a:p>
          <a:p>
            <a:pPr marL="342900" indent="-342900">
              <a:buFontTx/>
              <a:buChar char="-"/>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Счастье  в равноправии!!!!</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45265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marL="182880" indent="0">
              <a:buNone/>
            </a:pPr>
            <a:r>
              <a:rPr lang="ru-RU" dirty="0" smtClean="0"/>
              <a:t>Метафизика русской литературы </a:t>
            </a:r>
            <a:endParaRPr lang="ru-RU" dirty="0"/>
          </a:p>
        </p:txBody>
      </p:sp>
      <p:sp>
        <p:nvSpPr>
          <p:cNvPr id="3" name="Подзаголовок 2"/>
          <p:cNvSpPr>
            <a:spLocks noGrp="1"/>
          </p:cNvSpPr>
          <p:nvPr>
            <p:ph type="subTitle" idx="1"/>
          </p:nvPr>
        </p:nvSpPr>
        <p:spPr/>
        <p:txBody>
          <a:bodyPr/>
          <a:lstStyle/>
          <a:p>
            <a:r>
              <a:rPr lang="ru-RU" dirty="0" smtClean="0"/>
              <a:t>С.М. Климова </a:t>
            </a:r>
            <a:endParaRPr lang="ru-RU" dirty="0"/>
          </a:p>
        </p:txBody>
      </p:sp>
    </p:spTree>
    <p:extLst>
      <p:ext uri="{BB962C8B-B14F-4D97-AF65-F5344CB8AC3E}">
        <p14:creationId xmlns:p14="http://schemas.microsoft.com/office/powerpoint/2010/main" val="3697406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9552" y="1"/>
            <a:ext cx="7704856" cy="5940088"/>
          </a:xfrm>
          <a:prstGeom prst="rect">
            <a:avLst/>
          </a:prstGeom>
          <a:noFill/>
        </p:spPr>
        <p:txBody>
          <a:bodyPr wrap="square" rtlCol="0">
            <a:spAutoFit/>
          </a:bodyPr>
          <a:lstStyle/>
          <a:p>
            <a:pPr algn="just"/>
            <a:r>
              <a:rPr lang="ru-RU" sz="2000" b="1" u="sng" dirty="0" smtClean="0">
                <a:effectLst>
                  <a:outerShdw blurRad="38100" dist="38100" dir="2700000" algn="tl">
                    <a:srgbClr val="000000">
                      <a:alpha val="43137"/>
                    </a:srgbClr>
                  </a:outerShdw>
                </a:effectLst>
                <a:latin typeface="Times New Roman" pitchFamily="18" charset="0"/>
                <a:cs typeface="Times New Roman" pitchFamily="18" charset="0"/>
              </a:rPr>
              <a:t>Русская литература – новая Библия русского человека</a:t>
            </a:r>
          </a:p>
          <a:p>
            <a:pPr algn="just"/>
            <a:r>
              <a:rPr lang="ru-RU" sz="2000" b="1" dirty="0" err="1" smtClean="0">
                <a:latin typeface="Times New Roman" pitchFamily="18" charset="0"/>
                <a:cs typeface="Times New Roman" pitchFamily="18" charset="0"/>
              </a:rPr>
              <a:t>Литературо-центричная</a:t>
            </a:r>
            <a:r>
              <a:rPr lang="ru-RU" sz="2000" b="1" dirty="0" smtClean="0">
                <a:latin typeface="Times New Roman" pitchFamily="18" charset="0"/>
                <a:cs typeface="Times New Roman" pitchFamily="18" charset="0"/>
              </a:rPr>
              <a:t> эпоха – метафизика смыслов художественных образов и концептов;  </a:t>
            </a:r>
          </a:p>
          <a:p>
            <a:pPr algn="just"/>
            <a:r>
              <a:rPr lang="ru-RU" sz="2000" b="1" dirty="0" smtClean="0">
                <a:latin typeface="Times New Roman" pitchFamily="18" charset="0"/>
                <a:cs typeface="Times New Roman" pitchFamily="18" charset="0"/>
              </a:rPr>
              <a:t>главные смыслы – нравственные;</a:t>
            </a:r>
          </a:p>
          <a:p>
            <a:pPr algn="just"/>
            <a:r>
              <a:rPr lang="ru-RU" sz="2000" b="1" dirty="0" smtClean="0">
                <a:latin typeface="Times New Roman" pitchFamily="18" charset="0"/>
                <a:cs typeface="Times New Roman" pitchFamily="18" charset="0"/>
              </a:rPr>
              <a:t>главный концепт – страдание!</a:t>
            </a:r>
          </a:p>
          <a:p>
            <a:pPr algn="just"/>
            <a:r>
              <a:rPr lang="ru-RU" sz="2000" b="1" dirty="0" smtClean="0">
                <a:latin typeface="Times New Roman" pitchFamily="18" charset="0"/>
                <a:cs typeface="Times New Roman" pitchFamily="18" charset="0"/>
              </a:rPr>
              <a:t>экзистенциальные мотивы русской литературы;</a:t>
            </a:r>
            <a:endParaRPr lang="ru-RU" sz="2000" b="1" dirty="0">
              <a:latin typeface="Times New Roman" pitchFamily="18" charset="0"/>
              <a:cs typeface="Times New Roman" pitchFamily="18" charset="0"/>
            </a:endParaRPr>
          </a:p>
          <a:p>
            <a:pPr algn="just"/>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Ап. А. Григорьев о двух путях русской метафизики:</a:t>
            </a:r>
          </a:p>
          <a:p>
            <a:pPr algn="just"/>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Вывести из созидающего Я весь мир;</a:t>
            </a:r>
          </a:p>
          <a:p>
            <a:pPr algn="just"/>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Вывести из созидающего Мира  - творческое Я;</a:t>
            </a:r>
          </a:p>
          <a:p>
            <a:pPr algn="just"/>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Два направления жизни:</a:t>
            </a:r>
          </a:p>
          <a:p>
            <a:pPr algn="just"/>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1: </a:t>
            </a:r>
            <a:r>
              <a:rPr lang="ru-RU" sz="2000" dirty="0">
                <a:effectLst>
                  <a:outerShdw blurRad="38100" dist="38100" dir="2700000" algn="tl">
                    <a:srgbClr val="000000">
                      <a:alpha val="43137"/>
                    </a:srgbClr>
                  </a:outerShdw>
                </a:effectLst>
                <a:latin typeface="Times New Roman" pitchFamily="18" charset="0"/>
                <a:cs typeface="Times New Roman" pitchFamily="18" charset="0"/>
              </a:rPr>
              <a:t>«Личность, стремление, свобода, искусство, бесконечность</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2: </a:t>
            </a:r>
            <a:r>
              <a:rPr lang="ru-RU" sz="2000" dirty="0">
                <a:effectLst>
                  <a:outerShdw blurRad="38100" dist="38100" dir="2700000" algn="tl">
                    <a:srgbClr val="000000">
                      <a:alpha val="43137"/>
                    </a:srgbClr>
                  </a:outerShdw>
                </a:effectLst>
                <a:latin typeface="Times New Roman" pitchFamily="18" charset="0"/>
                <a:cs typeface="Times New Roman" pitchFamily="18" charset="0"/>
              </a:rPr>
              <a:t>«Человечество (…), материальное благосостояние, однообразие, централизация и т. д</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ru-RU" sz="2000" u="sng" dirty="0" smtClean="0">
                <a:effectLst>
                  <a:outerShdw blurRad="38100" dist="38100" dir="2700000" algn="tl">
                    <a:srgbClr val="000000">
                      <a:alpha val="43137"/>
                    </a:srgbClr>
                  </a:outerShdw>
                </a:effectLst>
                <a:latin typeface="Times New Roman" pitchFamily="18" charset="0"/>
                <a:cs typeface="Times New Roman" pitchFamily="18" charset="0"/>
              </a:rPr>
              <a:t>Появление невымышленных – маленьких людей</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новая антропология;</a:t>
            </a:r>
          </a:p>
          <a:p>
            <a:pPr algn="just"/>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a:effectLst>
                  <a:outerShdw blurRad="38100" dist="38100" dir="2700000" algn="tl">
                    <a:srgbClr val="000000">
                      <a:alpha val="43137"/>
                    </a:srgbClr>
                  </a:outerShdw>
                </a:effectLst>
                <a:latin typeface="Times New Roman" pitchFamily="18" charset="0"/>
                <a:cs typeface="Times New Roman" pitchFamily="18" charset="0"/>
              </a:rPr>
              <a:t>Русский романтизм </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КАК РУКОВОДСТВО К ДЕЙСТВИЮ. </a:t>
            </a:r>
          </a:p>
          <a:p>
            <a:pPr algn="just"/>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Литература как способ осмысления и рефлексии самих себя; </a:t>
            </a:r>
            <a:r>
              <a:rPr lang="ru-RU" sz="2000" dirty="0">
                <a:effectLst>
                  <a:outerShdw blurRad="38100" dist="38100" dir="2700000" algn="tl">
                    <a:srgbClr val="000000">
                      <a:alpha val="43137"/>
                    </a:srgbClr>
                  </a:outerShdw>
                </a:effectLst>
                <a:latin typeface="Times New Roman" pitchFamily="18" charset="0"/>
                <a:cs typeface="Times New Roman" pitchFamily="18" charset="0"/>
              </a:rPr>
              <a:t>чувство </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сопричастности/слитности </a:t>
            </a:r>
            <a:r>
              <a:rPr lang="ru-RU" sz="2000" u="sng" dirty="0">
                <a:effectLst>
                  <a:outerShdw blurRad="38100" dist="38100" dir="2700000" algn="tl">
                    <a:srgbClr val="000000">
                      <a:alpha val="43137"/>
                    </a:srgbClr>
                  </a:outerShdw>
                </a:effectLst>
                <a:latin typeface="Times New Roman" pitchFamily="18" charset="0"/>
                <a:cs typeface="Times New Roman" pitchFamily="18" charset="0"/>
              </a:rPr>
              <a:t>вымышленного и реального</a:t>
            </a:r>
            <a:r>
              <a:rPr lang="ru-RU" sz="2000" dirty="0">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миров; литература – способ философствования.</a:t>
            </a:r>
            <a:r>
              <a:rPr lang="ru-RU" sz="2000" dirty="0" smtClean="0">
                <a:latin typeface="Times New Roman" pitchFamily="18" charset="0"/>
                <a:cs typeface="Times New Roman" pitchFamily="18" charset="0"/>
              </a:rPr>
              <a:t> </a:t>
            </a:r>
            <a:endParaRPr lang="ru-RU"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4085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604448" cy="548680"/>
          </a:xfrm>
        </p:spPr>
        <p:txBody>
          <a:bodyPr/>
          <a:lstStyle/>
          <a:p>
            <a:r>
              <a:rPr lang="ru-RU" sz="2800" dirty="0" smtClean="0">
                <a:effectLst>
                  <a:outerShdw blurRad="38100" dist="38100" dir="2700000" algn="tl">
                    <a:srgbClr val="000000">
                      <a:alpha val="43137"/>
                    </a:srgbClr>
                  </a:outerShdw>
                  <a:reflection blurRad="6350" stA="55000" endA="300" endPos="45500" dir="5400000" sy="-100000" algn="bl" rotWithShape="0"/>
                </a:effectLst>
              </a:rPr>
              <a:t>Кантианские мотивы русской литературы</a:t>
            </a:r>
            <a:endParaRPr lang="ru-RU" sz="2800"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sz="quarter" idx="13"/>
          </p:nvPr>
        </p:nvSpPr>
        <p:spPr>
          <a:xfrm rot="10800000" flipV="1">
            <a:off x="107504" y="620688"/>
            <a:ext cx="8856984" cy="6021288"/>
          </a:xfrm>
        </p:spPr>
        <p:txBody>
          <a:bodyPr>
            <a:normAutofit fontScale="85000" lnSpcReduction="10000"/>
          </a:bodyPr>
          <a:lstStyle/>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Новый взгляд на эстетику: красота как целесообразность без цели;</a:t>
            </a:r>
          </a:p>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Эстетическое суждение как способ обнаружить Другого;</a:t>
            </a:r>
          </a:p>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Религиозные мотивы эстетического представления о Красоте;</a:t>
            </a:r>
          </a:p>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Дуализм Красоты у Достоевского: страшная сила – гоголевские/мистические  мотивы и Спасение мира –христианские мотивы;</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Гоголь </a:t>
            </a:r>
            <a:r>
              <a:rPr lang="ru-RU" b="1" dirty="0">
                <a:effectLst>
                  <a:outerShdw blurRad="38100" dist="38100" dir="2700000" algn="tl">
                    <a:srgbClr val="000000">
                      <a:alpha val="43137"/>
                    </a:srgbClr>
                  </a:outerShdw>
                </a:effectLst>
                <a:latin typeface="Times New Roman" pitchFamily="18" charset="0"/>
                <a:cs typeface="Times New Roman" pitchFamily="18" charset="0"/>
              </a:rPr>
              <a:t>и Достоевский выводят нас метафизически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на разговор о  </a:t>
            </a:r>
            <a:r>
              <a:rPr lang="ru-RU" b="1" dirty="0">
                <a:effectLst>
                  <a:outerShdw blurRad="38100" dist="38100" dir="2700000" algn="tl">
                    <a:srgbClr val="000000">
                      <a:alpha val="43137"/>
                    </a:srgbClr>
                  </a:outerShdw>
                </a:effectLst>
                <a:latin typeface="Times New Roman" pitchFamily="18" charset="0"/>
                <a:cs typeface="Times New Roman" pitchFamily="18" charset="0"/>
              </a:rPr>
              <a:t>смысле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жизни перед </a:t>
            </a:r>
            <a:r>
              <a:rPr lang="ru-RU" b="1" dirty="0">
                <a:effectLst>
                  <a:outerShdw blurRad="38100" dist="38100" dir="2700000" algn="tl">
                    <a:srgbClr val="000000">
                      <a:alpha val="43137"/>
                    </a:srgbClr>
                  </a:outerShdw>
                </a:effectLst>
                <a:latin typeface="Times New Roman" pitchFamily="18" charset="0"/>
                <a:cs typeface="Times New Roman" pitchFamily="18" charset="0"/>
              </a:rPr>
              <a:t>лицом </a:t>
            </a:r>
            <a:r>
              <a:rPr lang="ru-RU" b="1" u="sng" dirty="0">
                <a:effectLst>
                  <a:outerShdw blurRad="38100" dist="38100" dir="2700000" algn="tl">
                    <a:srgbClr val="000000">
                      <a:alpha val="43137"/>
                    </a:srgbClr>
                  </a:outerShdw>
                </a:effectLst>
                <a:latin typeface="Times New Roman" pitchFamily="18" charset="0"/>
                <a:cs typeface="Times New Roman" pitchFamily="18" charset="0"/>
              </a:rPr>
              <a:t>ужаса и </a:t>
            </a:r>
            <a:r>
              <a:rPr lang="ru-RU" b="1" u="sng" dirty="0" smtClean="0">
                <a:effectLst>
                  <a:outerShdw blurRad="38100" dist="38100" dir="2700000" algn="tl">
                    <a:srgbClr val="000000">
                      <a:alpha val="43137"/>
                    </a:srgbClr>
                  </a:outerShdw>
                </a:effectLst>
                <a:latin typeface="Times New Roman" pitchFamily="18" charset="0"/>
                <a:cs typeface="Times New Roman" pitchFamily="18" charset="0"/>
              </a:rPr>
              <a:t>бессмысленности не-бытия-ничто </a:t>
            </a:r>
            <a:r>
              <a:rPr lang="ru-RU" b="1" u="sng" dirty="0">
                <a:effectLst>
                  <a:outerShdw blurRad="38100" dist="38100" dir="2700000" algn="tl">
                    <a:srgbClr val="000000">
                      <a:alpha val="43137"/>
                    </a:srgbClr>
                  </a:outerShdw>
                </a:effectLst>
                <a:latin typeface="Times New Roman" pitchFamily="18" charset="0"/>
                <a:cs typeface="Times New Roman" pitchFamily="18" charset="0"/>
              </a:rPr>
              <a:t>или </a:t>
            </a:r>
            <a:r>
              <a:rPr lang="ru-RU" b="1" u="sng" dirty="0" smtClean="0">
                <a:effectLst>
                  <a:outerShdw blurRad="38100" dist="38100" dir="2700000" algn="tl">
                    <a:srgbClr val="000000">
                      <a:alpha val="43137"/>
                    </a:srgbClr>
                  </a:outerShdw>
                </a:effectLst>
                <a:latin typeface="Times New Roman" pitchFamily="18" charset="0"/>
                <a:cs typeface="Times New Roman" pitchFamily="18" charset="0"/>
              </a:rPr>
              <a:t>смерти. </a:t>
            </a:r>
            <a:endParaRPr lang="ru-RU" b="1" u="sng" dirty="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Кантовское учение о   ценностях: есть цели-ценности </a:t>
            </a:r>
            <a:r>
              <a:rPr lang="ru-RU" b="1" i="1" dirty="0">
                <a:effectLst>
                  <a:outerShdw blurRad="38100" dist="38100" dir="2700000" algn="tl">
                    <a:srgbClr val="000000">
                      <a:alpha val="43137"/>
                    </a:srgbClr>
                  </a:outerShdw>
                </a:effectLst>
                <a:latin typeface="Times New Roman" pitchFamily="18" charset="0"/>
                <a:cs typeface="Times New Roman" pitchFamily="18" charset="0"/>
              </a:rPr>
              <a:t>относительны</a:t>
            </a:r>
            <a:r>
              <a:rPr lang="ru-RU" b="1" dirty="0">
                <a:effectLst>
                  <a:outerShdw blurRad="38100" dist="38100" dir="2700000" algn="tl">
                    <a:srgbClr val="000000">
                      <a:alpha val="43137"/>
                    </a:srgbClr>
                  </a:outerShdw>
                </a:effectLst>
                <a:latin typeface="Times New Roman" pitchFamily="18" charset="0"/>
                <a:cs typeface="Times New Roman" pitchFamily="18" charset="0"/>
              </a:rPr>
              <a:t>е – мир вещей и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цели-ценности </a:t>
            </a:r>
            <a:r>
              <a:rPr lang="ru-RU" b="1" i="1" dirty="0">
                <a:effectLst>
                  <a:outerShdw blurRad="38100" dist="38100" dir="2700000" algn="tl">
                    <a:srgbClr val="000000">
                      <a:alpha val="43137"/>
                    </a:srgbClr>
                  </a:outerShdw>
                </a:effectLst>
                <a:latin typeface="Times New Roman" pitchFamily="18" charset="0"/>
                <a:cs typeface="Times New Roman" pitchFamily="18" charset="0"/>
              </a:rPr>
              <a:t>абсолютные</a:t>
            </a:r>
            <a:r>
              <a:rPr lang="ru-RU" b="1" dirty="0">
                <a:effectLst>
                  <a:outerShdw blurRad="38100" dist="38100" dir="2700000" algn="tl">
                    <a:srgbClr val="000000">
                      <a:alpha val="43137"/>
                    </a:srgbClr>
                  </a:outerShdw>
                </a:effectLst>
                <a:latin typeface="Times New Roman" pitchFamily="18" charset="0"/>
                <a:cs typeface="Times New Roman" pitchFamily="18" charset="0"/>
              </a:rPr>
              <a:t> – это человек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и </a:t>
            </a:r>
            <a:r>
              <a:rPr lang="ru-RU" b="1" dirty="0">
                <a:effectLst>
                  <a:outerShdw blurRad="38100" dist="38100" dir="2700000" algn="tl">
                    <a:srgbClr val="000000">
                      <a:alpha val="43137"/>
                    </a:srgbClr>
                  </a:outerShdw>
                </a:effectLst>
                <a:latin typeface="Times New Roman" pitchFamily="18" charset="0"/>
                <a:cs typeface="Times New Roman" pitchFamily="18" charset="0"/>
              </a:rPr>
              <a:t>«эт</a:t>
            </a:r>
            <a:r>
              <a:rPr lang="ru-RU" b="1" spc="300" dirty="0">
                <a:effectLst>
                  <a:outerShdw blurRad="38100" dist="38100" dir="2700000" algn="tl">
                    <a:srgbClr val="000000">
                      <a:alpha val="43137"/>
                    </a:srgbClr>
                  </a:outerShdw>
                </a:effectLst>
                <a:latin typeface="Times New Roman" pitchFamily="18" charset="0"/>
                <a:cs typeface="Times New Roman" pitchFamily="18" charset="0"/>
              </a:rPr>
              <a:t>а цель не может быть заменена никакой другой целью, для которой они должны были бы служить только средством</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(Кант); </a:t>
            </a:r>
          </a:p>
          <a:p>
            <a:pPr algn="just"/>
            <a:r>
              <a:rPr lang="ru-RU" b="1" u="sng" dirty="0" smtClean="0">
                <a:effectLst>
                  <a:outerShdw blurRad="38100" dist="38100" dir="2700000" algn="tl">
                    <a:srgbClr val="000000">
                      <a:alpha val="43137"/>
                    </a:srgbClr>
                  </a:outerShdw>
                </a:effectLst>
                <a:latin typeface="Times New Roman" pitchFamily="18" charset="0"/>
                <a:cs typeface="Times New Roman" pitchFamily="18" charset="0"/>
              </a:rPr>
              <a:t>Нравственный поступок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как мера человеческого в человеке (природа долга); легальные и моральные поступки героев Достоевского; Достоевский соединяет </a:t>
            </a:r>
            <a:r>
              <a:rPr lang="ru-RU" b="1" dirty="0">
                <a:effectLst>
                  <a:outerShdw blurRad="38100" dist="38100" dir="2700000" algn="tl">
                    <a:srgbClr val="000000">
                      <a:alpha val="43137"/>
                    </a:srgbClr>
                  </a:outerShdw>
                </a:effectLst>
                <a:latin typeface="Times New Roman" pitchFamily="18" charset="0"/>
                <a:cs typeface="Times New Roman" pitchFamily="18" charset="0"/>
              </a:rPr>
              <a:t>метафизику долга с феноменом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поступка: рождение экзистенциальной психологии/событий;</a:t>
            </a:r>
          </a:p>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Априорная ценность человеческой жизни: критерий оценки – Бог/Другой;</a:t>
            </a:r>
          </a:p>
          <a:p>
            <a:pPr algn="just"/>
            <a:r>
              <a:rPr lang="ru-RU" b="1" dirty="0">
                <a:effectLst>
                  <a:outerShdw blurRad="38100" dist="38100" dir="2700000" algn="tl">
                    <a:srgbClr val="000000">
                      <a:alpha val="43137"/>
                    </a:srgbClr>
                  </a:outerShdw>
                </a:effectLst>
                <a:latin typeface="Times New Roman" pitchFamily="18" charset="0"/>
                <a:cs typeface="Times New Roman" pitchFamily="18" charset="0"/>
              </a:rPr>
              <a:t>Сколько стоит человеческая жизнь – новая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аксиология  </a:t>
            </a:r>
            <a:r>
              <a:rPr lang="ru-RU" b="1" dirty="0">
                <a:effectLst>
                  <a:outerShdw blurRad="38100" dist="38100" dir="2700000" algn="tl">
                    <a:srgbClr val="000000">
                      <a:alpha val="43137"/>
                    </a:srgbClr>
                  </a:outerShdw>
                </a:effectLst>
                <a:latin typeface="Times New Roman" pitchFamily="18" charset="0"/>
                <a:cs typeface="Times New Roman" pitchFamily="18" charset="0"/>
              </a:rPr>
              <a:t>русской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экзистенциальной литературы</a:t>
            </a:r>
            <a:r>
              <a:rPr lang="ru-RU" b="1" dirty="0">
                <a:effectLst>
                  <a:outerShdw blurRad="38100" dist="38100" dir="2700000" algn="tl">
                    <a:srgbClr val="000000">
                      <a:alpha val="43137"/>
                    </a:srgbClr>
                  </a:outerShdw>
                </a:effectLst>
                <a:latin typeface="Times New Roman" pitchFamily="18" charset="0"/>
                <a:cs typeface="Times New Roman" pitchFamily="18" charset="0"/>
              </a:rPr>
              <a:t>;</a:t>
            </a:r>
          </a:p>
          <a:p>
            <a:pPr algn="just"/>
            <a:endParaRPr lang="ru-RU" b="1" dirty="0">
              <a:latin typeface="Times New Roman" pitchFamily="18" charset="0"/>
              <a:cs typeface="Times New Roman" pitchFamily="18" charset="0"/>
            </a:endParaRPr>
          </a:p>
          <a:p>
            <a:endParaRPr lang="ru-RU" dirty="0" smtClean="0"/>
          </a:p>
          <a:p>
            <a:endParaRPr lang="ru-RU" dirty="0"/>
          </a:p>
        </p:txBody>
      </p:sp>
    </p:spTree>
    <p:extLst>
      <p:ext uri="{BB962C8B-B14F-4D97-AF65-F5344CB8AC3E}">
        <p14:creationId xmlns:p14="http://schemas.microsoft.com/office/powerpoint/2010/main" val="2951304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5445224"/>
            <a:ext cx="5184576" cy="1152128"/>
          </a:xfrm>
        </p:spPr>
        <p:txBody>
          <a:bodyPr/>
          <a:lstStyle/>
          <a:p>
            <a:r>
              <a:rPr lang="ru-RU" sz="2400" dirty="0" smtClean="0">
                <a:effectLst>
                  <a:outerShdw blurRad="38100" dist="38100" dir="2700000" algn="tl">
                    <a:srgbClr val="000000">
                      <a:alpha val="43137"/>
                    </a:srgbClr>
                  </a:outerShdw>
                  <a:reflection blurRad="6350" stA="55000" endA="300" endPos="45500" dir="5400000" sy="-100000" algn="bl" rotWithShape="0"/>
                </a:effectLst>
              </a:rPr>
              <a:t>Караваджо. Снятие с Креста 1602</a:t>
            </a:r>
            <a:endParaRPr lang="ru-RU" sz="2400" dirty="0">
              <a:effectLst>
                <a:outerShdw blurRad="38100" dist="38100" dir="2700000" algn="tl">
                  <a:srgbClr val="000000">
                    <a:alpha val="43137"/>
                  </a:srgbClr>
                </a:outerShdw>
                <a:reflection blurRad="6350" stA="55000" endA="300" endPos="45500" dir="5400000" sy="-100000" algn="bl" rotWithShape="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723"/>
            <a:ext cx="5684843" cy="426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211960" y="1052736"/>
            <a:ext cx="498139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287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28091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7584" y="476673"/>
            <a:ext cx="7056784" cy="830997"/>
          </a:xfrm>
          <a:prstGeom prst="rect">
            <a:avLst/>
          </a:prstGeom>
          <a:noFill/>
        </p:spPr>
        <p:txBody>
          <a:bodyPr wrap="square" rtlCol="0">
            <a:spAutoFit/>
          </a:bodyPr>
          <a:lstStyle/>
          <a:p>
            <a:pPr algn="ctr"/>
            <a:r>
              <a:rPr lang="ru-RU" sz="2400" b="1" dirty="0" smtClean="0">
                <a:effectLst>
                  <a:outerShdw blurRad="38100" dist="38100" dir="2700000" algn="tl">
                    <a:srgbClr val="000000">
                      <a:alpha val="43137"/>
                    </a:srgbClr>
                  </a:outerShdw>
                </a:effectLst>
              </a:rPr>
              <a:t>Ганс Гольбейн «Мертвый Христос в гробу»,</a:t>
            </a:r>
          </a:p>
          <a:p>
            <a:pPr algn="ctr"/>
            <a:r>
              <a:rPr lang="ru-RU" sz="2400" b="1" dirty="0" smtClean="0">
                <a:effectLst>
                  <a:outerShdw blurRad="38100" dist="38100" dir="2700000" algn="tl">
                    <a:srgbClr val="000000">
                      <a:alpha val="43137"/>
                    </a:srgbClr>
                  </a:outerShdw>
                </a:effectLst>
              </a:rPr>
              <a:t>1521г.</a:t>
            </a:r>
            <a:endParaRPr lang="ru-RU" sz="2400" b="1" dirty="0">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629809"/>
            <a:ext cx="4392488" cy="292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031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88913"/>
            <a:ext cx="8820150" cy="431800"/>
          </a:xfrm>
        </p:spPr>
        <p:txBody>
          <a:bodyPr>
            <a:normAutofit fontScale="90000"/>
          </a:bodyPr>
          <a:lstStyle/>
          <a:p>
            <a:r>
              <a:rPr lang="ru-RU" b="1" dirty="0" smtClean="0">
                <a:latin typeface="Times New Roman" pitchFamily="18" charset="0"/>
                <a:cs typeface="Times New Roman" pitchFamily="18" charset="0"/>
              </a:rPr>
              <a:t>Актуальность вопроса</a:t>
            </a:r>
            <a:endParaRPr lang="ru-RU" b="1" dirty="0">
              <a:latin typeface="Times New Roman" pitchFamily="18" charset="0"/>
              <a:cs typeface="Times New Roman" pitchFamily="18" charset="0"/>
            </a:endParaRPr>
          </a:p>
        </p:txBody>
      </p:sp>
      <p:sp>
        <p:nvSpPr>
          <p:cNvPr id="3" name="Объект 2"/>
          <p:cNvSpPr>
            <a:spLocks noGrp="1"/>
          </p:cNvSpPr>
          <p:nvPr>
            <p:ph idx="4294967295"/>
          </p:nvPr>
        </p:nvSpPr>
        <p:spPr>
          <a:xfrm>
            <a:off x="0" y="836613"/>
            <a:ext cx="8507413" cy="5905500"/>
          </a:xfrm>
        </p:spPr>
        <p:txBody>
          <a:bodyPr>
            <a:normAutofit/>
          </a:bodyPr>
          <a:lstStyle/>
          <a:p>
            <a:r>
              <a:rPr lang="ru-RU" sz="2000" dirty="0" smtClean="0">
                <a:latin typeface="Times New Roman" pitchFamily="18" charset="0"/>
                <a:cs typeface="Times New Roman" pitchFamily="18" charset="0"/>
              </a:rPr>
              <a:t>Вопрос о смысле жизни – современный  или вопрос антропологический;</a:t>
            </a:r>
          </a:p>
          <a:p>
            <a:pPr marL="0" indent="0">
              <a:buNone/>
            </a:pPr>
            <a:r>
              <a:rPr lang="ru-RU" sz="2000" b="1" dirty="0" smtClean="0">
                <a:latin typeface="Times New Roman" pitchFamily="18" charset="0"/>
                <a:cs typeface="Times New Roman" pitchFamily="18" charset="0"/>
              </a:rPr>
              <a:t>Онтологический – значит Телеологический:</a:t>
            </a:r>
          </a:p>
          <a:p>
            <a:r>
              <a:rPr lang="ru-RU" sz="2000" dirty="0" smtClean="0">
                <a:latin typeface="Times New Roman" pitchFamily="18" charset="0"/>
                <a:cs typeface="Times New Roman" pitchFamily="18" charset="0"/>
              </a:rPr>
              <a:t>История философии и мировые религии – универсальные смыслы жизни – универсальные ценности; смысл </a:t>
            </a:r>
            <a:r>
              <a:rPr lang="ru-RU" sz="2000" b="1" i="1" dirty="0" err="1" smtClean="0">
                <a:latin typeface="Times New Roman" pitchFamily="18" charset="0"/>
                <a:cs typeface="Times New Roman" pitchFamily="18" charset="0"/>
              </a:rPr>
              <a:t>предзадан</a:t>
            </a:r>
            <a:r>
              <a:rPr lang="ru-RU" sz="2000" dirty="0" smtClean="0">
                <a:latin typeface="Times New Roman" pitchFamily="18" charset="0"/>
                <a:cs typeface="Times New Roman" pitchFamily="18" charset="0"/>
              </a:rPr>
              <a:t> – дан – </a:t>
            </a:r>
            <a:r>
              <a:rPr lang="ru-RU" sz="2000" b="1" i="1" dirty="0" err="1" smtClean="0">
                <a:latin typeface="Times New Roman" pitchFamily="18" charset="0"/>
                <a:cs typeface="Times New Roman" pitchFamily="18" charset="0"/>
              </a:rPr>
              <a:t>телеологичен</a:t>
            </a:r>
            <a:r>
              <a:rPr lang="ru-RU" sz="2000" b="1"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телос</a:t>
            </a:r>
            <a:r>
              <a:rPr lang="ru-RU" sz="2000" dirty="0" smtClean="0">
                <a:latin typeface="Times New Roman" pitchFamily="18" charset="0"/>
                <a:cs typeface="Times New Roman" pitchFamily="18" charset="0"/>
              </a:rPr>
              <a:t>);</a:t>
            </a:r>
          </a:p>
          <a:p>
            <a:r>
              <a:rPr lang="ru-RU" sz="2000" dirty="0" err="1" smtClean="0">
                <a:latin typeface="Times New Roman" pitchFamily="18" charset="0"/>
                <a:cs typeface="Times New Roman" pitchFamily="18" charset="0"/>
              </a:rPr>
              <a:t>Телос</a:t>
            </a:r>
            <a:r>
              <a:rPr lang="ru-RU" sz="2000" dirty="0" smtClean="0">
                <a:latin typeface="Times New Roman" pitchFamily="18" charset="0"/>
                <a:cs typeface="Times New Roman" pitchFamily="18" charset="0"/>
              </a:rPr>
              <a:t> – Бог – цель и смысл (Что должно  быть смыслом): задача человека – раз-гадать смысл. </a:t>
            </a:r>
          </a:p>
          <a:p>
            <a:r>
              <a:rPr lang="ru-RU" sz="2000" dirty="0" smtClean="0">
                <a:latin typeface="Times New Roman" pitchFamily="18" charset="0"/>
                <a:cs typeface="Times New Roman" pitchFamily="18" charset="0"/>
              </a:rPr>
              <a:t>Смысл предначертан – фатализм истории;</a:t>
            </a:r>
          </a:p>
          <a:p>
            <a:r>
              <a:rPr lang="ru-RU" sz="2000" dirty="0" smtClean="0">
                <a:latin typeface="Times New Roman" pitchFamily="18" charset="0"/>
                <a:cs typeface="Times New Roman" pitchFamily="18" charset="0"/>
              </a:rPr>
              <a:t>Смысл предначертан как идея, ради которой живут герои/философы; </a:t>
            </a:r>
          </a:p>
          <a:p>
            <a:r>
              <a:rPr lang="ru-RU" sz="2000" dirty="0" smtClean="0">
                <a:latin typeface="Times New Roman" pitchFamily="18" charset="0"/>
                <a:cs typeface="Times New Roman" pitchFamily="18" charset="0"/>
              </a:rPr>
              <a:t>Всё – Единое! – трансцендентальный идеал разных эпох;</a:t>
            </a:r>
          </a:p>
          <a:p>
            <a:r>
              <a:rPr lang="ru-RU" sz="2000" dirty="0" smtClean="0">
                <a:latin typeface="Times New Roman" pitchFamily="18" charset="0"/>
                <a:cs typeface="Times New Roman" pitchFamily="18" charset="0"/>
              </a:rPr>
              <a:t>Христианство: все –единое – идеал Богочеловека и Богочеловечества; смысл жизни (времени) – в вечности – жизнь – это суета, трава, мгновение; смерть – это вечность-это рай и ад – это судьба;</a:t>
            </a:r>
          </a:p>
          <a:p>
            <a:r>
              <a:rPr lang="ru-RU" sz="2000" dirty="0" smtClean="0">
                <a:latin typeface="Times New Roman" pitchFamily="18" charset="0"/>
                <a:cs typeface="Times New Roman" pitchFamily="18" charset="0"/>
              </a:rPr>
              <a:t>Философия учит философским, а не жизненным смыслам;</a:t>
            </a:r>
          </a:p>
          <a:p>
            <a:endParaRPr lang="ru-RU" sz="2400" dirty="0" smtClean="0">
              <a:latin typeface="Times New Roman" pitchFamily="18" charset="0"/>
              <a:cs typeface="Times New Roman" pitchFamily="18" charset="0"/>
            </a:endParaRPr>
          </a:p>
          <a:p>
            <a:endParaRPr lang="ru-RU" dirty="0" smtClean="0"/>
          </a:p>
          <a:p>
            <a:endParaRPr lang="ru-RU" dirty="0" smtClean="0"/>
          </a:p>
          <a:p>
            <a:endParaRPr lang="ru-RU" dirty="0"/>
          </a:p>
        </p:txBody>
      </p:sp>
    </p:spTree>
    <p:extLst>
      <p:ext uri="{BB962C8B-B14F-4D97-AF65-F5344CB8AC3E}">
        <p14:creationId xmlns:p14="http://schemas.microsoft.com/office/powerpoint/2010/main" val="678437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188"/>
            <a:ext cx="8136904" cy="733752"/>
          </a:xfrm>
        </p:spPr>
        <p:txBody>
          <a:bodyPr/>
          <a:lstStyle/>
          <a:p>
            <a:r>
              <a:rPr lang="ru-RU" sz="2800" dirty="0" smtClean="0">
                <a:effectLst>
                  <a:outerShdw blurRad="38100" dist="38100" dir="2700000" algn="tl">
                    <a:srgbClr val="000000">
                      <a:alpha val="43137"/>
                    </a:srgbClr>
                  </a:outerShdw>
                  <a:reflection blurRad="6350" stA="55000" endA="300" endPos="45500" dir="5400000" sy="-100000" algn="bl" rotWithShape="0"/>
                </a:effectLst>
              </a:rPr>
              <a:t>Смерть как «новая ценность» и смысл</a:t>
            </a:r>
            <a:endParaRPr lang="ru-RU" sz="2800"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sz="quarter" idx="13"/>
          </p:nvPr>
        </p:nvSpPr>
        <p:spPr>
          <a:xfrm>
            <a:off x="0" y="548680"/>
            <a:ext cx="9144000" cy="6192688"/>
          </a:xfrm>
        </p:spPr>
        <p:txBody>
          <a:bodyPr>
            <a:normAutofit fontScale="25000" lnSpcReduction="20000"/>
          </a:bodyPr>
          <a:lstStyle/>
          <a:p>
            <a:r>
              <a:rPr lang="ru-RU" sz="6400" b="1" dirty="0" err="1" smtClean="0">
                <a:effectLst>
                  <a:outerShdw blurRad="38100" dist="38100" dir="2700000" algn="tl">
                    <a:srgbClr val="000000">
                      <a:alpha val="43137"/>
                    </a:srgbClr>
                  </a:outerShdw>
                </a:effectLst>
                <a:latin typeface="Times New Roman" pitchFamily="18" charset="0"/>
                <a:cs typeface="Times New Roman" pitchFamily="18" charset="0"/>
              </a:rPr>
              <a:t>Секуляризм</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6400" b="1" dirty="0" err="1" smtClean="0">
                <a:effectLst>
                  <a:outerShdw blurRad="38100" dist="38100" dir="2700000" algn="tl">
                    <a:srgbClr val="000000">
                      <a:alpha val="43137"/>
                    </a:srgbClr>
                  </a:outerShdw>
                </a:effectLst>
                <a:latin typeface="Times New Roman" pitchFamily="18" charset="0"/>
                <a:cs typeface="Times New Roman" pitchFamily="18" charset="0"/>
              </a:rPr>
              <a:t>десекуляризация</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-мессианство русской нации;</a:t>
            </a: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Смерть как потеря Бога;</a:t>
            </a:r>
          </a:p>
          <a:p>
            <a:r>
              <a:rPr lang="ru-RU" sz="6400" b="1" u="sng" dirty="0" smtClean="0">
                <a:effectLst>
                  <a:outerShdw blurRad="38100" dist="38100" dir="2700000" algn="tl">
                    <a:srgbClr val="000000">
                      <a:alpha val="43137"/>
                    </a:srgbClr>
                  </a:outerShdw>
                </a:effectLst>
                <a:latin typeface="Times New Roman" pitchFamily="18" charset="0"/>
                <a:cs typeface="Times New Roman" pitchFamily="18" charset="0"/>
              </a:rPr>
              <a:t>Смерть как новый смысл и ценность</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Смерть/страх как новая реальность жизни «без Бога»;</a:t>
            </a: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НИЧТО как состояние УЖАСА и СТРАХА</a:t>
            </a: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Толстой и Достоевский – необходимость переоценки ценностей;</a:t>
            </a:r>
          </a:p>
          <a:p>
            <a:r>
              <a:rPr lang="ru-RU" sz="6400" b="1" u="sng" dirty="0" smtClean="0">
                <a:effectLst>
                  <a:outerShdw blurRad="38100" dist="38100" dir="2700000" algn="tl">
                    <a:srgbClr val="000000">
                      <a:alpha val="43137"/>
                    </a:srgbClr>
                  </a:outerShdw>
                </a:effectLst>
                <a:latin typeface="Times New Roman" pitchFamily="18" charset="0"/>
                <a:cs typeface="Times New Roman" pitchFamily="18" charset="0"/>
              </a:rPr>
              <a:t>Два варианта вопроса о смысле жизни</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6400" b="1" i="1" dirty="0" smtClean="0">
                <a:effectLst>
                  <a:outerShdw blurRad="38100" dist="38100" dir="2700000" algn="tl">
                    <a:srgbClr val="000000">
                      <a:alpha val="43137"/>
                    </a:srgbClr>
                  </a:outerShdw>
                </a:effectLst>
                <a:latin typeface="Times New Roman" pitchFamily="18" charset="0"/>
                <a:cs typeface="Times New Roman" pitchFamily="18" charset="0"/>
              </a:rPr>
              <a:t>Зачем Я живу</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6400" b="1" i="1" dirty="0" smtClean="0">
                <a:effectLst>
                  <a:outerShdw blurRad="38100" dist="38100" dir="2700000" algn="tl">
                    <a:srgbClr val="000000">
                      <a:alpha val="43137"/>
                    </a:srgbClr>
                  </a:outerShdw>
                </a:effectLst>
                <a:latin typeface="Times New Roman" pitchFamily="18" charset="0"/>
                <a:cs typeface="Times New Roman" pitchFamily="18" charset="0"/>
              </a:rPr>
              <a:t>Почему Я живу</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 – разница подходов;</a:t>
            </a: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Зачем я живу – интерпретация </a:t>
            </a:r>
            <a:r>
              <a:rPr lang="ru-RU" sz="6400" b="1" u="sng" spc="300" dirty="0" smtClean="0">
                <a:effectLst>
                  <a:outerShdw blurRad="38100" dist="38100" dir="2700000" algn="tl">
                    <a:srgbClr val="000000">
                      <a:alpha val="43137"/>
                    </a:srgbClr>
                  </a:outerShdw>
                </a:effectLst>
                <a:latin typeface="Times New Roman" pitchFamily="18" charset="0"/>
                <a:cs typeface="Times New Roman" pitchFamily="18" charset="0"/>
              </a:rPr>
              <a:t>сна </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Мити Карамазова (Братья Карамазовы); Новый Митя. </a:t>
            </a: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Разговор о смысле жизни в статье С.Л. Франка «Фр. Ницше и этика любви к дальнему»: </a:t>
            </a: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Идея </a:t>
            </a:r>
            <a:r>
              <a:rPr lang="ru-RU" sz="6400" b="1" dirty="0">
                <a:effectLst>
                  <a:outerShdw blurRad="38100" dist="38100" dir="2700000" algn="tl">
                    <a:srgbClr val="000000">
                      <a:alpha val="43137"/>
                    </a:srgbClr>
                  </a:outerShdw>
                </a:effectLst>
                <a:latin typeface="Times New Roman" pitchFamily="18" charset="0"/>
                <a:cs typeface="Times New Roman" pitchFamily="18" charset="0"/>
              </a:rPr>
              <a:t>любви к ближнему/дальнему </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у Фр. </a:t>
            </a:r>
            <a:r>
              <a:rPr lang="ru-RU" sz="6400" b="1" dirty="0">
                <a:effectLst>
                  <a:outerShdw blurRad="38100" dist="38100" dir="2700000" algn="tl">
                    <a:srgbClr val="000000">
                      <a:alpha val="43137"/>
                    </a:srgbClr>
                  </a:outerShdw>
                </a:effectLst>
                <a:latin typeface="Times New Roman" pitchFamily="18" charset="0"/>
                <a:cs typeface="Times New Roman" pitchFamily="18" charset="0"/>
              </a:rPr>
              <a:t>Ницше в </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форме </a:t>
            </a:r>
            <a:r>
              <a:rPr lang="ru-RU" sz="6400" b="1" dirty="0">
                <a:effectLst>
                  <a:outerShdw blurRad="38100" dist="38100" dir="2700000" algn="tl">
                    <a:srgbClr val="000000">
                      <a:alpha val="43137"/>
                    </a:srgbClr>
                  </a:outerShdw>
                </a:effectLst>
                <a:latin typeface="Times New Roman" pitchFamily="18" charset="0"/>
                <a:cs typeface="Times New Roman" pitchFamily="18" charset="0"/>
              </a:rPr>
              <a:t>презрения к ближнему и любви к «призракам». </a:t>
            </a:r>
            <a:endParaRPr lang="ru-RU" sz="64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Любовь к ближнему – абстрактное сострадание, альтруизм, жертва собой ради всех;</a:t>
            </a: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Любовь к призракам – это любовь к высшим идеалам, науке, истине. </a:t>
            </a: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«Доктрина </a:t>
            </a:r>
            <a:r>
              <a:rPr lang="ru-RU" sz="6400" b="1" dirty="0">
                <a:effectLst>
                  <a:outerShdw blurRad="38100" dist="38100" dir="2700000" algn="tl">
                    <a:srgbClr val="000000">
                      <a:alpha val="43137"/>
                    </a:srgbClr>
                  </a:outerShdw>
                </a:effectLst>
                <a:latin typeface="Times New Roman" pitchFamily="18" charset="0"/>
                <a:cs typeface="Times New Roman" pitchFamily="18" charset="0"/>
              </a:rPr>
              <a:t>утилитаризма, которая признавала единственным верховным моральным благом счастье людей, а потому и не хотела замечать и признавать в моральных чувствах ничего, кроме стремления к счастью ближних – альтруизма – и его прямого </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антипода - эгоизма</a:t>
            </a:r>
            <a:r>
              <a:rPr lang="ru-RU" sz="6400" b="1" dirty="0">
                <a:effectLst>
                  <a:outerShdw blurRad="38100" dist="38100" dir="2700000" algn="tl">
                    <a:srgbClr val="000000">
                      <a:alpha val="43137"/>
                    </a:srgbClr>
                  </a:outerShdw>
                </a:effectLst>
                <a:latin typeface="Times New Roman" pitchFamily="18" charset="0"/>
                <a:cs typeface="Times New Roman" pitchFamily="18" charset="0"/>
              </a:rPr>
              <a:t>. Вот почему и Ницше приходится развивать свои этические воззрения в прямой полемике с этикой утилитаризма, с тем "учением о счастье и добродетели", из-за которого, по его мнению, люди "измельчали и все более </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мельчают</a:t>
            </a:r>
            <a:r>
              <a:rPr lang="en-US" sz="6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 (С. ФРАНК</a:t>
            </a:r>
            <a:r>
              <a:rPr lang="ru-RU" sz="6400" b="1" dirty="0">
                <a:effectLst>
                  <a:outerShdw blurRad="38100" dist="38100" dir="2700000" algn="tl">
                    <a:srgbClr val="000000">
                      <a:alpha val="43137"/>
                    </a:srgbClr>
                  </a:outerShdw>
                </a:effectLst>
                <a:latin typeface="Times New Roman" pitchFamily="18" charset="0"/>
                <a:cs typeface="Times New Roman" pitchFamily="18" charset="0"/>
              </a:rPr>
              <a:t>).  </a:t>
            </a:r>
            <a:endParaRPr lang="ru-RU" sz="64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«К </a:t>
            </a:r>
            <a:r>
              <a:rPr lang="ru-RU" sz="6400" b="1" dirty="0">
                <a:effectLst>
                  <a:outerShdw blurRad="38100" dist="38100" dir="2700000" algn="tl">
                    <a:srgbClr val="000000">
                      <a:alpha val="43137"/>
                    </a:srgbClr>
                  </a:outerShdw>
                </a:effectLst>
                <a:latin typeface="Times New Roman" pitchFamily="18" charset="0"/>
                <a:cs typeface="Times New Roman" pitchFamily="18" charset="0"/>
              </a:rPr>
              <a:t>чему искать умом то, что уже дано самой жизнью, с чем родится каждый человек… с совестью, с понятием о добре и зле, рождается человек прямо, следовательно, прямо, рождается с целью жизни: </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6400" b="1" u="sng" spc="600" dirty="0" smtClean="0">
                <a:effectLst>
                  <a:outerShdw blurRad="38100" dist="38100" dir="2700000" algn="tl">
                    <a:srgbClr val="000000">
                      <a:alpha val="43137"/>
                    </a:srgbClr>
                  </a:outerShdw>
                </a:effectLst>
                <a:latin typeface="Times New Roman" pitchFamily="18" charset="0"/>
                <a:cs typeface="Times New Roman" pitchFamily="18" charset="0"/>
              </a:rPr>
              <a:t>жить </a:t>
            </a:r>
            <a:r>
              <a:rPr lang="ru-RU" sz="6400" b="1" u="sng" spc="600" dirty="0">
                <a:effectLst>
                  <a:outerShdw blurRad="38100" dist="38100" dir="2700000" algn="tl">
                    <a:srgbClr val="000000">
                      <a:alpha val="43137"/>
                    </a:srgbClr>
                  </a:outerShdw>
                </a:effectLst>
                <a:latin typeface="Times New Roman" pitchFamily="18" charset="0"/>
                <a:cs typeface="Times New Roman" pitchFamily="18" charset="0"/>
              </a:rPr>
              <a:t>для добра и не любить зла</a:t>
            </a:r>
            <a:r>
              <a:rPr lang="ru-RU" sz="6400" b="1" dirty="0" smtClean="0">
                <a:effectLst>
                  <a:outerShdw blurRad="38100" dist="38100" dir="2700000" algn="tl">
                    <a:srgbClr val="000000">
                      <a:alpha val="43137"/>
                    </a:srgbClr>
                  </a:outerShdw>
                </a:effectLst>
                <a:latin typeface="Times New Roman" pitchFamily="18" charset="0"/>
                <a:cs typeface="Times New Roman" pitchFamily="18" charset="0"/>
              </a:rPr>
              <a:t>» (Л. Толстой. «Анна Каренина»). </a:t>
            </a:r>
            <a:endParaRPr lang="ru-RU" sz="6400" b="1" dirty="0">
              <a:effectLst>
                <a:outerShdw blurRad="38100" dist="38100" dir="2700000" algn="tl">
                  <a:srgbClr val="000000">
                    <a:alpha val="43137"/>
                  </a:srgbClr>
                </a:outerShdw>
              </a:effectLst>
              <a:latin typeface="Times New Roman" pitchFamily="18" charset="0"/>
              <a:cs typeface="Times New Roman" pitchFamily="18" charset="0"/>
            </a:endParaRPr>
          </a:p>
          <a:p>
            <a:endParaRPr lang="ru-RU" sz="6400" b="1" dirty="0">
              <a:effectLst>
                <a:outerShdw blurRad="38100" dist="38100" dir="2700000" algn="tl">
                  <a:srgbClr val="000000">
                    <a:alpha val="43137"/>
                  </a:srgbClr>
                </a:outerShdw>
              </a:effectLst>
              <a:latin typeface="Times New Roman" pitchFamily="18" charset="0"/>
              <a:cs typeface="Times New Roman" pitchFamily="18" charset="0"/>
            </a:endParaRPr>
          </a:p>
          <a:p>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2614975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33"/>
            <a:ext cx="3581571" cy="507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8128"/>
            <a:ext cx="2796133" cy="461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212976"/>
            <a:ext cx="3848100" cy="355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0785" y="6165304"/>
            <a:ext cx="3097323" cy="369332"/>
          </a:xfrm>
          <a:prstGeom prst="rect">
            <a:avLst/>
          </a:prstGeom>
          <a:noFill/>
        </p:spPr>
        <p:txBody>
          <a:bodyPr wrap="none" rtlCol="0">
            <a:spAutoFit/>
          </a:bodyPr>
          <a:lstStyle/>
          <a:p>
            <a:r>
              <a:rPr lang="ru-RU" dirty="0" smtClean="0"/>
              <a:t>Иллюстрации С. Косенкова</a:t>
            </a:r>
            <a:endParaRPr lang="ru-RU" dirty="0"/>
          </a:p>
        </p:txBody>
      </p:sp>
    </p:spTree>
    <p:extLst>
      <p:ext uri="{BB962C8B-B14F-4D97-AF65-F5344CB8AC3E}">
        <p14:creationId xmlns:p14="http://schemas.microsoft.com/office/powerpoint/2010/main" val="416980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689050"/>
            <a:ext cx="3037254" cy="437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396" y="1008114"/>
            <a:ext cx="3657575" cy="57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40"/>
            <a:ext cx="3867412" cy="571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339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Жизнь как смысл</a:t>
            </a:r>
            <a:endParaRPr lang="ru-RU" dirty="0"/>
          </a:p>
        </p:txBody>
      </p:sp>
      <p:sp>
        <p:nvSpPr>
          <p:cNvPr id="3" name="Подзаголовок 2"/>
          <p:cNvSpPr>
            <a:spLocks noGrp="1"/>
          </p:cNvSpPr>
          <p:nvPr>
            <p:ph type="subTitle" idx="1"/>
          </p:nvPr>
        </p:nvSpPr>
        <p:spPr/>
        <p:txBody>
          <a:bodyPr/>
          <a:lstStyle/>
          <a:p>
            <a:r>
              <a:rPr lang="ru-RU" dirty="0" smtClean="0"/>
              <a:t>С.М. Климова</a:t>
            </a:r>
            <a:endParaRPr lang="ru-RU" dirty="0"/>
          </a:p>
        </p:txBody>
      </p:sp>
    </p:spTree>
    <p:extLst>
      <p:ext uri="{BB962C8B-B14F-4D97-AF65-F5344CB8AC3E}">
        <p14:creationId xmlns:p14="http://schemas.microsoft.com/office/powerpoint/2010/main" val="2119438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
            <a:ext cx="9143999" cy="7817525"/>
          </a:xfrm>
          <a:prstGeom prst="rect">
            <a:avLst/>
          </a:prstGeom>
          <a:noFill/>
        </p:spPr>
        <p:txBody>
          <a:bodyPr wrap="square" rtlCol="0">
            <a:spAutoFit/>
          </a:bodyPr>
          <a:lstStyle/>
          <a:p>
            <a:pPr algn="ctr"/>
            <a:r>
              <a:rPr lang="ru-RU" b="1" u="sng" spc="300" dirty="0" smtClean="0">
                <a:effectLst>
                  <a:outerShdw blurRad="38100" dist="38100" dir="2700000" algn="tl">
                    <a:srgbClr val="000000">
                      <a:alpha val="43137"/>
                    </a:srgbClr>
                  </a:outerShdw>
                </a:effectLst>
                <a:latin typeface="Times New Roman" pitchFamily="18" charset="0"/>
                <a:cs typeface="Times New Roman" pitchFamily="18" charset="0"/>
              </a:rPr>
              <a:t>Жизнь и </a:t>
            </a:r>
            <a:r>
              <a:rPr lang="ru-RU" b="1" u="sng" spc="300" dirty="0">
                <a:effectLst>
                  <a:outerShdw blurRad="38100" dist="38100" dir="2700000" algn="tl">
                    <a:srgbClr val="000000">
                      <a:alpha val="43137"/>
                    </a:srgbClr>
                  </a:outerShdw>
                </a:effectLst>
                <a:latin typeface="Times New Roman" pitchFamily="18" charset="0"/>
                <a:cs typeface="Times New Roman" pitchFamily="18" charset="0"/>
              </a:rPr>
              <a:t>Смысл </a:t>
            </a:r>
            <a:r>
              <a:rPr lang="ru-RU" b="1" u="sng" spc="300" dirty="0" smtClean="0">
                <a:effectLst>
                  <a:outerShdw blurRad="38100" dist="38100" dir="2700000" algn="tl">
                    <a:srgbClr val="000000">
                      <a:alpha val="43137"/>
                    </a:srgbClr>
                  </a:outerShdw>
                </a:effectLst>
                <a:latin typeface="Times New Roman" pitchFamily="18" charset="0"/>
                <a:cs typeface="Times New Roman" pitchFamily="18" charset="0"/>
              </a:rPr>
              <a:t>или </a:t>
            </a:r>
          </a:p>
          <a:p>
            <a:pPr algn="ctr"/>
            <a:r>
              <a:rPr lang="ru-RU" b="1" u="sng" spc="300" dirty="0" smtClean="0">
                <a:effectLst>
                  <a:outerShdw blurRad="38100" dist="38100" dir="2700000" algn="tl">
                    <a:srgbClr val="000000">
                      <a:alpha val="43137"/>
                    </a:srgbClr>
                  </a:outerShdw>
                </a:effectLst>
                <a:latin typeface="Times New Roman" pitchFamily="18" charset="0"/>
                <a:cs typeface="Times New Roman" pitchFamily="18" charset="0"/>
              </a:rPr>
              <a:t>Почему Я живу? </a:t>
            </a:r>
          </a:p>
          <a:p>
            <a:pPr marL="285750" indent="-285750">
              <a:buFont typeface="Arial" pitchFamily="34" charset="0"/>
              <a:buChar char="•"/>
            </a:pPr>
            <a:r>
              <a:rPr lang="ru-RU" sz="1600" b="1" spc="300" dirty="0" smtClean="0">
                <a:effectLst>
                  <a:outerShdw blurRad="38100" dist="38100" dir="2700000" algn="tl">
                    <a:srgbClr val="000000">
                      <a:alpha val="43137"/>
                    </a:srgbClr>
                  </a:outerShdw>
                </a:effectLst>
                <a:latin typeface="Times New Roman" pitchFamily="18" charset="0"/>
                <a:cs typeface="Times New Roman" pitchFamily="18" charset="0"/>
              </a:rPr>
              <a:t>Жизнь как самоцель;</a:t>
            </a:r>
          </a:p>
          <a:p>
            <a:pPr marL="285750" indent="-285750">
              <a:buFont typeface="Arial" pitchFamily="34" charset="0"/>
              <a:buChar char="•"/>
            </a:pPr>
            <a:r>
              <a:rPr lang="ru-RU" sz="1600" b="1" spc="300" dirty="0" smtClean="0">
                <a:effectLst>
                  <a:outerShdw blurRad="38100" dist="38100" dir="2700000" algn="tl">
                    <a:srgbClr val="000000">
                      <a:alpha val="43137"/>
                    </a:srgbClr>
                  </a:outerShdw>
                </a:effectLst>
                <a:latin typeface="Times New Roman" pitchFamily="18" charset="0"/>
                <a:cs typeface="Times New Roman" pitchFamily="18" charset="0"/>
              </a:rPr>
              <a:t>Юность как особое время жизни – </a:t>
            </a:r>
            <a:r>
              <a:rPr lang="ru-RU" sz="1600" b="1" spc="300" dirty="0" err="1" smtClean="0">
                <a:effectLst>
                  <a:outerShdw blurRad="38100" dist="38100" dir="2700000" algn="tl">
                    <a:srgbClr val="000000">
                      <a:alpha val="43137"/>
                    </a:srgbClr>
                  </a:outerShdw>
                </a:effectLst>
                <a:latin typeface="Times New Roman" pitchFamily="18" charset="0"/>
                <a:cs typeface="Times New Roman" pitchFamily="18" charset="0"/>
              </a:rPr>
              <a:t>дионисийство</a:t>
            </a:r>
            <a:r>
              <a:rPr lang="ru-RU" sz="1600" b="1" spc="300" dirty="0" smtClean="0">
                <a:effectLst>
                  <a:outerShdw blurRad="38100" dist="38100" dir="2700000" algn="tl">
                    <a:srgbClr val="000000">
                      <a:alpha val="43137"/>
                    </a:srgbClr>
                  </a:outerShdw>
                </a:effectLst>
                <a:latin typeface="Times New Roman" pitchFamily="18" charset="0"/>
                <a:cs typeface="Times New Roman" pitchFamily="18" charset="0"/>
              </a:rPr>
              <a:t> (иррациональность, чувственность);</a:t>
            </a:r>
          </a:p>
          <a:p>
            <a:pPr marL="285750" indent="-285750">
              <a:buFont typeface="Arial" pitchFamily="34" charset="0"/>
              <a:buChar char="•"/>
            </a:pPr>
            <a:r>
              <a:rPr lang="ru-RU" sz="1600" b="1" spc="300" dirty="0" smtClean="0">
                <a:effectLst>
                  <a:outerShdw blurRad="38100" dist="38100" dir="2700000" algn="tl">
                    <a:srgbClr val="000000">
                      <a:alpha val="43137"/>
                    </a:srgbClr>
                  </a:outerShdw>
                </a:effectLst>
                <a:latin typeface="Times New Roman" pitchFamily="18" charset="0"/>
                <a:cs typeface="Times New Roman" pitchFamily="18" charset="0"/>
              </a:rPr>
              <a:t>Жизнь как животность (нутро и чрево)</a:t>
            </a:r>
          </a:p>
          <a:p>
            <a:pPr marL="285750" indent="-285750">
              <a:buFont typeface="Arial" pitchFamily="34" charset="0"/>
              <a:buChar char="•"/>
            </a:pPr>
            <a:r>
              <a:rPr lang="ru-RU" sz="1600" b="1" i="1" dirty="0">
                <a:latin typeface="Times New Roman" pitchFamily="18" charset="0"/>
                <a:cs typeface="Times New Roman" pitchFamily="18" charset="0"/>
              </a:rPr>
              <a:t>«Я думаю, что все должны прежде всего на свете жизнь полюбить. – Жизнь полюбить больше, чем смысл ее? – Непременно так, полюбить прежде логики и тогда только я и смысл пойму</a:t>
            </a:r>
            <a:r>
              <a:rPr lang="ru-RU" sz="1600" b="1" i="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(Алексей в разговоре с Иваном). </a:t>
            </a:r>
          </a:p>
          <a:p>
            <a:r>
              <a:rPr lang="ru-RU" sz="1600" b="1" dirty="0" smtClean="0">
                <a:latin typeface="Times New Roman" pitchFamily="18" charset="0"/>
                <a:cs typeface="Times New Roman" pitchFamily="18" charset="0"/>
              </a:rPr>
              <a:t>«Мы </a:t>
            </a:r>
            <a:r>
              <a:rPr lang="ru-RU" sz="1600" b="1" dirty="0">
                <a:latin typeface="Times New Roman" pitchFamily="18" charset="0"/>
                <a:cs typeface="Times New Roman" pitchFamily="18" charset="0"/>
              </a:rPr>
              <a:t>пьем из чаши бытия</a:t>
            </a:r>
          </a:p>
          <a:p>
            <a:r>
              <a:rPr lang="ru-RU" sz="1600" b="1" u="sng" dirty="0">
                <a:latin typeface="Times New Roman" pitchFamily="18" charset="0"/>
                <a:cs typeface="Times New Roman" pitchFamily="18" charset="0"/>
              </a:rPr>
              <a:t>С закрытыми очами</a:t>
            </a:r>
            <a:r>
              <a:rPr lang="ru-RU" sz="1600" b="1" dirty="0">
                <a:latin typeface="Times New Roman" pitchFamily="18" charset="0"/>
                <a:cs typeface="Times New Roman" pitchFamily="18" charset="0"/>
              </a:rPr>
              <a:t>,</a:t>
            </a:r>
          </a:p>
          <a:p>
            <a:r>
              <a:rPr lang="ru-RU" sz="1600" b="1" dirty="0">
                <a:latin typeface="Times New Roman" pitchFamily="18" charset="0"/>
                <a:cs typeface="Times New Roman" pitchFamily="18" charset="0"/>
              </a:rPr>
              <a:t>Златые омочив края</a:t>
            </a:r>
          </a:p>
          <a:p>
            <a:r>
              <a:rPr lang="ru-RU" sz="1600" b="1" dirty="0">
                <a:latin typeface="Times New Roman" pitchFamily="18" charset="0"/>
                <a:cs typeface="Times New Roman" pitchFamily="18" charset="0"/>
              </a:rPr>
              <a:t>Своими же слезами;</a:t>
            </a:r>
          </a:p>
          <a:p>
            <a:r>
              <a:rPr lang="ru-RU" sz="1600" b="1" u="sng" dirty="0">
                <a:latin typeface="Times New Roman" pitchFamily="18" charset="0"/>
                <a:cs typeface="Times New Roman" pitchFamily="18" charset="0"/>
              </a:rPr>
              <a:t>Когда же </a:t>
            </a:r>
            <a:r>
              <a:rPr lang="ru-RU" sz="1600" b="1" i="1" u="sng" dirty="0">
                <a:latin typeface="Times New Roman" pitchFamily="18" charset="0"/>
                <a:cs typeface="Times New Roman" pitchFamily="18" charset="0"/>
              </a:rPr>
              <a:t>перед смертью</a:t>
            </a:r>
            <a:r>
              <a:rPr lang="ru-RU" sz="1600" b="1" i="1" dirty="0">
                <a:latin typeface="Times New Roman" pitchFamily="18" charset="0"/>
                <a:cs typeface="Times New Roman" pitchFamily="18" charset="0"/>
              </a:rPr>
              <a:t> </a:t>
            </a:r>
            <a:r>
              <a:rPr lang="ru-RU" sz="1600" b="1" dirty="0">
                <a:latin typeface="Times New Roman" pitchFamily="18" charset="0"/>
                <a:cs typeface="Times New Roman" pitchFamily="18" charset="0"/>
              </a:rPr>
              <a:t>с глаз</a:t>
            </a:r>
          </a:p>
          <a:p>
            <a:r>
              <a:rPr lang="ru-RU" sz="1600" b="1" dirty="0">
                <a:latin typeface="Times New Roman" pitchFamily="18" charset="0"/>
                <a:cs typeface="Times New Roman" pitchFamily="18" charset="0"/>
              </a:rPr>
              <a:t>Завязка упадает,</a:t>
            </a:r>
          </a:p>
          <a:p>
            <a:r>
              <a:rPr lang="ru-RU" sz="1600" b="1" dirty="0">
                <a:latin typeface="Times New Roman" pitchFamily="18" charset="0"/>
                <a:cs typeface="Times New Roman" pitchFamily="18" charset="0"/>
              </a:rPr>
              <a:t>И все, что обольщало нас,</a:t>
            </a:r>
          </a:p>
          <a:p>
            <a:r>
              <a:rPr lang="ru-RU" sz="1600" b="1" dirty="0">
                <a:latin typeface="Times New Roman" pitchFamily="18" charset="0"/>
                <a:cs typeface="Times New Roman" pitchFamily="18" charset="0"/>
              </a:rPr>
              <a:t>С завязкой исчезает;</a:t>
            </a:r>
          </a:p>
          <a:p>
            <a:r>
              <a:rPr lang="ru-RU" sz="1600" b="1" dirty="0">
                <a:latin typeface="Times New Roman" pitchFamily="18" charset="0"/>
                <a:cs typeface="Times New Roman" pitchFamily="18" charset="0"/>
              </a:rPr>
              <a:t>Тогда мы видим, что пуста</a:t>
            </a:r>
          </a:p>
          <a:p>
            <a:r>
              <a:rPr lang="ru-RU" sz="1600" b="1" dirty="0">
                <a:latin typeface="Times New Roman" pitchFamily="18" charset="0"/>
                <a:cs typeface="Times New Roman" pitchFamily="18" charset="0"/>
              </a:rPr>
              <a:t>Была златая чаша,</a:t>
            </a:r>
          </a:p>
          <a:p>
            <a:r>
              <a:rPr lang="ru-RU" sz="1600" b="1" dirty="0">
                <a:latin typeface="Times New Roman" pitchFamily="18" charset="0"/>
                <a:cs typeface="Times New Roman" pitchFamily="18" charset="0"/>
              </a:rPr>
              <a:t>Что в ней напиток был - мечта,</a:t>
            </a:r>
          </a:p>
          <a:p>
            <a:r>
              <a:rPr lang="ru-RU" sz="1600" b="1" dirty="0">
                <a:latin typeface="Times New Roman" pitchFamily="18" charset="0"/>
                <a:cs typeface="Times New Roman" pitchFamily="18" charset="0"/>
              </a:rPr>
              <a:t>И что она - не наша</a:t>
            </a:r>
            <a:r>
              <a:rPr lang="ru-RU" sz="1600" b="1" dirty="0" smtClean="0">
                <a:latin typeface="Times New Roman" pitchFamily="18" charset="0"/>
                <a:cs typeface="Times New Roman" pitchFamily="18" charset="0"/>
              </a:rPr>
              <a:t>!» (</a:t>
            </a:r>
            <a:r>
              <a:rPr lang="ru-RU" sz="1600" b="1" spc="300" dirty="0" smtClean="0">
                <a:latin typeface="Times New Roman" pitchFamily="18" charset="0"/>
                <a:cs typeface="Times New Roman" pitchFamily="18" charset="0"/>
              </a:rPr>
              <a:t>1831, М. Ю. Лермонтов – сочинил в 17лет) </a:t>
            </a:r>
            <a:endParaRPr lang="ru-RU" sz="1600" b="1" spc="300" dirty="0">
              <a:latin typeface="Times New Roman" pitchFamily="18" charset="0"/>
              <a:cs typeface="Times New Roman" pitchFamily="18" charset="0"/>
            </a:endParaRPr>
          </a:p>
          <a:p>
            <a:pPr marL="285750" indent="-285750">
              <a:buFont typeface="Arial" pitchFamily="34" charset="0"/>
              <a:buChar char="•"/>
            </a:pPr>
            <a:r>
              <a:rPr lang="ru-RU" spc="300" dirty="0" smtClean="0">
                <a:solidFill>
                  <a:srgbClr val="FF0000"/>
                </a:solidFill>
              </a:rPr>
              <a:t>Смыслы </a:t>
            </a:r>
            <a:r>
              <a:rPr lang="ru-RU" dirty="0" smtClean="0">
                <a:solidFill>
                  <a:srgbClr val="FF0000"/>
                </a:solidFill>
              </a:rPr>
              <a:t>открываются </a:t>
            </a:r>
            <a:r>
              <a:rPr lang="ru-RU" dirty="0">
                <a:solidFill>
                  <a:srgbClr val="FF0000"/>
                </a:solidFill>
              </a:rPr>
              <a:t>на границах </a:t>
            </a:r>
            <a:r>
              <a:rPr lang="ru-RU" dirty="0" smtClean="0">
                <a:solidFill>
                  <a:srgbClr val="FF0000"/>
                </a:solidFill>
              </a:rPr>
              <a:t>крайностей</a:t>
            </a:r>
            <a:r>
              <a:rPr lang="ru-RU" dirty="0" smtClean="0"/>
              <a:t>; результат </a:t>
            </a:r>
            <a:r>
              <a:rPr lang="ru-RU" i="1" dirty="0"/>
              <a:t>со-единения, со-</a:t>
            </a:r>
            <a:r>
              <a:rPr lang="ru-RU" i="1" dirty="0" err="1"/>
              <a:t>мыслия</a:t>
            </a:r>
            <a:r>
              <a:rPr lang="ru-RU" i="1" dirty="0"/>
              <a:t>, диалога</a:t>
            </a:r>
            <a:r>
              <a:rPr lang="ru-RU" dirty="0"/>
              <a:t>. Само слово смысл от редукции </a:t>
            </a:r>
            <a:r>
              <a:rPr lang="ru-RU" dirty="0" err="1"/>
              <a:t>съ-мысл</a:t>
            </a:r>
            <a:r>
              <a:rPr lang="ru-RU" dirty="0"/>
              <a:t> – сопряжение идей, </a:t>
            </a:r>
            <a:r>
              <a:rPr lang="ru-RU" dirty="0" err="1"/>
              <a:t>сомыслие</a:t>
            </a:r>
            <a:r>
              <a:rPr lang="ru-RU" dirty="0"/>
              <a:t>. </a:t>
            </a:r>
            <a:endParaRPr lang="ru-RU" dirty="0" smtClean="0"/>
          </a:p>
          <a:p>
            <a:pPr marL="285750" indent="-285750">
              <a:buFont typeface="Arial" pitchFamily="34" charset="0"/>
              <a:buChar char="•"/>
            </a:pPr>
            <a:r>
              <a:rPr lang="ru-RU" dirty="0" smtClean="0"/>
              <a:t>Спрашивать о смысле – спрашивать об общезначимом;</a:t>
            </a:r>
          </a:p>
          <a:p>
            <a:pPr marL="285750" indent="-285750">
              <a:buFont typeface="Arial" pitchFamily="34" charset="0"/>
              <a:buChar char="•"/>
            </a:pPr>
            <a:r>
              <a:rPr lang="ru-RU" dirty="0" smtClean="0"/>
              <a:t>Противоречие в разговоре о смерти – между </a:t>
            </a:r>
            <a:r>
              <a:rPr lang="ru-RU" i="1" dirty="0" smtClean="0"/>
              <a:t>конечным Я</a:t>
            </a:r>
            <a:r>
              <a:rPr lang="ru-RU" dirty="0" smtClean="0"/>
              <a:t> и общезначимом (</a:t>
            </a:r>
            <a:r>
              <a:rPr lang="ru-RU" i="1" dirty="0" smtClean="0"/>
              <a:t>бесконечном) смысле</a:t>
            </a:r>
            <a:endParaRPr lang="ru-RU" i="1" dirty="0"/>
          </a:p>
          <a:p>
            <a:pPr marL="285750" indent="-285750">
              <a:buFont typeface="Arial" pitchFamily="34" charset="0"/>
              <a:buChar char="•"/>
            </a:pPr>
            <a:endParaRPr lang="ru-RU" spc="300" dirty="0" smtClean="0">
              <a:effectLst>
                <a:outerShdw blurRad="38100" dist="38100" dir="2700000" algn="tl">
                  <a:srgbClr val="000000">
                    <a:alpha val="43137"/>
                  </a:srgbClr>
                </a:outerShdw>
              </a:effectLst>
            </a:endParaRPr>
          </a:p>
          <a:p>
            <a:endParaRPr lang="ru-RU" u="sng" spc="300" dirty="0" smtClean="0">
              <a:effectLst>
                <a:outerShdw blurRad="38100" dist="38100" dir="2700000" algn="tl">
                  <a:srgbClr val="000000">
                    <a:alpha val="43137"/>
                  </a:srgbClr>
                </a:outerShdw>
              </a:effectLst>
            </a:endParaRPr>
          </a:p>
          <a:p>
            <a:endParaRPr lang="ru-RU"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6040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26330" y="144016"/>
            <a:ext cx="8610165" cy="1052736"/>
          </a:xfrm>
        </p:spPr>
        <p:txBody>
          <a:bodyPr/>
          <a:lstStyle/>
          <a:p>
            <a:pPr marL="0" indent="0" algn="ctr">
              <a:buNone/>
            </a:pPr>
            <a:r>
              <a:rPr lang="ru-RU" sz="2400" dirty="0" smtClean="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Тема смерти в жизнетворчестве Л.Н. Толстого (1828-1910)</a:t>
            </a:r>
            <a:r>
              <a:rPr lang="ru-RU" sz="2400" dirty="0">
                <a:effectLst>
                  <a:outerShdw blurRad="38100" dist="38100" dir="2700000" algn="tl">
                    <a:srgbClr val="000000">
                      <a:alpha val="43137"/>
                    </a:srgbClr>
                  </a:outerShdw>
                </a:effectLst>
                <a:latin typeface="Times New Roman" pitchFamily="18" charset="0"/>
                <a:cs typeface="Times New Roman" pitchFamily="18" charset="0"/>
              </a:rPr>
              <a:t> </a:t>
            </a:r>
            <a:r>
              <a:rPr lang="ru-RU" sz="1800" i="1" dirty="0">
                <a:effectLst>
                  <a:outerShdw blurRad="38100" dist="38100" dir="2700000" algn="tl">
                    <a:srgbClr val="000000">
                      <a:alpha val="43137"/>
                    </a:srgbClr>
                  </a:outerShdw>
                </a:effectLst>
                <a:latin typeface="Times New Roman" pitchFamily="18" charset="0"/>
                <a:cs typeface="Times New Roman" pitchFamily="18" charset="0"/>
              </a:rPr>
              <a:t>Помнить о [смерти] значит помнить о своей истинной, не зависящей от смерти жизни</a:t>
            </a:r>
            <a:r>
              <a:rPr lang="ru-RU" sz="1800"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из письма к А.К. Чертковой, 1910)</a:t>
            </a:r>
            <a:r>
              <a:rPr lang="ru-RU" sz="2400" dirty="0" smtClean="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
            </a:r>
            <a:br>
              <a:rPr lang="ru-RU" sz="2400" dirty="0" smtClean="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br>
            <a:endParaRPr lang="ru-RU" sz="2400" dirty="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
        <p:nvSpPr>
          <p:cNvPr id="3" name="Объект 2"/>
          <p:cNvSpPr>
            <a:spLocks noGrp="1"/>
          </p:cNvSpPr>
          <p:nvPr>
            <p:ph sz="quarter" idx="13"/>
          </p:nvPr>
        </p:nvSpPr>
        <p:spPr>
          <a:xfrm>
            <a:off x="5491100" y="1381837"/>
            <a:ext cx="3652900" cy="5044192"/>
          </a:xfrm>
        </p:spPr>
        <p:txBody>
          <a:bodyPr>
            <a:noAutofit/>
          </a:bodyPr>
          <a:lstStyle/>
          <a:p>
            <a:r>
              <a:rPr lang="ru-RU" sz="1800" b="1" dirty="0">
                <a:effectLst>
                  <a:outerShdw blurRad="38100" dist="38100" dir="2700000" algn="tl">
                    <a:srgbClr val="000000">
                      <a:alpha val="43137"/>
                    </a:srgbClr>
                  </a:outerShdw>
                </a:effectLst>
                <a:latin typeface="Times New Roman" pitchFamily="18" charset="0"/>
                <a:cs typeface="Times New Roman" pitchFamily="18" charset="0"/>
              </a:rPr>
              <a:t>Петр</a:t>
            </a:r>
            <a:r>
              <a:rPr lang="ru-RU" sz="1800" b="1" dirty="0">
                <a:latin typeface="Times New Roman" pitchFamily="18" charset="0"/>
                <a:cs typeface="Times New Roman" pitchFamily="18" charset="0"/>
              </a:rPr>
              <a:t> прожил чуть больше </a:t>
            </a:r>
            <a:r>
              <a:rPr lang="ru-RU" sz="1800" b="1" dirty="0" smtClean="0">
                <a:latin typeface="Times New Roman" pitchFamily="18" charset="0"/>
                <a:cs typeface="Times New Roman" pitchFamily="18" charset="0"/>
              </a:rPr>
              <a:t>года</a:t>
            </a:r>
            <a:r>
              <a:rPr lang="ru-RU" sz="1800" b="1" dirty="0">
                <a:latin typeface="Times New Roman" pitchFamily="18" charset="0"/>
                <a:cs typeface="Times New Roman" pitchFamily="18" charset="0"/>
              </a:rPr>
              <a:t>.</a:t>
            </a:r>
            <a:endParaRPr lang="ru-RU" sz="1800" b="1" dirty="0" smtClean="0">
              <a:latin typeface="Times New Roman" pitchFamily="18" charset="0"/>
              <a:cs typeface="Times New Roman" pitchFamily="18" charset="0"/>
            </a:endParaRPr>
          </a:p>
          <a:p>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Николай</a:t>
            </a:r>
            <a:r>
              <a:rPr lang="ru-RU" sz="1800" b="1" dirty="0" smtClean="0">
                <a:latin typeface="Times New Roman" pitchFamily="18" charset="0"/>
                <a:cs typeface="Times New Roman" pitchFamily="18" charset="0"/>
              </a:rPr>
              <a:t> </a:t>
            </a:r>
            <a:r>
              <a:rPr lang="ru-RU" sz="1800" b="1" dirty="0">
                <a:latin typeface="Times New Roman" pitchFamily="18" charset="0"/>
                <a:cs typeface="Times New Roman" pitchFamily="18" charset="0"/>
              </a:rPr>
              <a:t>— меньше </a:t>
            </a:r>
            <a:r>
              <a:rPr lang="ru-RU" sz="1800" b="1" dirty="0" smtClean="0">
                <a:latin typeface="Times New Roman" pitchFamily="18" charset="0"/>
                <a:cs typeface="Times New Roman" pitchFamily="18" charset="0"/>
              </a:rPr>
              <a:t>года. </a:t>
            </a:r>
          </a:p>
          <a:p>
            <a:r>
              <a:rPr lang="ru-RU" sz="1800" b="1" dirty="0" smtClean="0">
                <a:latin typeface="Times New Roman" pitchFamily="18" charset="0"/>
                <a:cs typeface="Times New Roman" pitchFamily="18" charset="0"/>
              </a:rPr>
              <a:t>Варвара </a:t>
            </a:r>
            <a:r>
              <a:rPr lang="ru-RU" sz="1800" b="1" dirty="0">
                <a:latin typeface="Times New Roman" pitchFamily="18" charset="0"/>
                <a:cs typeface="Times New Roman" pitchFamily="18" charset="0"/>
              </a:rPr>
              <a:t>— несколько </a:t>
            </a:r>
            <a:r>
              <a:rPr lang="ru-RU" sz="1800" b="1" dirty="0" smtClean="0">
                <a:latin typeface="Times New Roman" pitchFamily="18" charset="0"/>
                <a:cs typeface="Times New Roman" pitchFamily="18" charset="0"/>
              </a:rPr>
              <a:t>дней.</a:t>
            </a:r>
          </a:p>
          <a:p>
            <a:r>
              <a:rPr lang="ru-RU" sz="1800" b="1" dirty="0" smtClean="0">
                <a:latin typeface="Times New Roman" pitchFamily="18" charset="0"/>
                <a:cs typeface="Times New Roman" pitchFamily="18" charset="0"/>
              </a:rPr>
              <a:t>А</a:t>
            </a: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лексей</a:t>
            </a:r>
            <a:r>
              <a:rPr lang="ru-RU" sz="1800" b="1" dirty="0" smtClean="0">
                <a:latin typeface="Times New Roman" pitchFamily="18" charset="0"/>
                <a:cs typeface="Times New Roman" pitchFamily="18" charset="0"/>
              </a:rPr>
              <a:t> </a:t>
            </a:r>
            <a:r>
              <a:rPr lang="ru-RU" sz="1800" b="1" dirty="0">
                <a:latin typeface="Times New Roman" pitchFamily="18" charset="0"/>
                <a:cs typeface="Times New Roman" pitchFamily="18" charset="0"/>
              </a:rPr>
              <a:t>скончался в 4 </a:t>
            </a:r>
            <a:r>
              <a:rPr lang="ru-RU" sz="1800" b="1" dirty="0" smtClean="0">
                <a:latin typeface="Times New Roman" pitchFamily="18" charset="0"/>
                <a:cs typeface="Times New Roman" pitchFamily="18" charset="0"/>
              </a:rPr>
              <a:t>года. </a:t>
            </a:r>
          </a:p>
          <a:p>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Иван</a:t>
            </a:r>
            <a:r>
              <a:rPr lang="ru-RU" sz="1800" b="1" dirty="0" smtClean="0">
                <a:latin typeface="Times New Roman" pitchFamily="18" charset="0"/>
                <a:cs typeface="Times New Roman" pitchFamily="18" charset="0"/>
              </a:rPr>
              <a:t> </a:t>
            </a:r>
            <a:r>
              <a:rPr lang="ru-RU" sz="1800" b="1" dirty="0">
                <a:latin typeface="Times New Roman" pitchFamily="18" charset="0"/>
                <a:cs typeface="Times New Roman" pitchFamily="18" charset="0"/>
              </a:rPr>
              <a:t>— </a:t>
            </a:r>
            <a:r>
              <a:rPr lang="ru-RU" sz="1800" b="1" dirty="0" smtClean="0">
                <a:latin typeface="Times New Roman" pitchFamily="18" charset="0"/>
                <a:cs typeface="Times New Roman" pitchFamily="18" charset="0"/>
              </a:rPr>
              <a:t>умер в </a:t>
            </a:r>
            <a:r>
              <a:rPr lang="ru-RU" sz="1800" b="1" dirty="0">
                <a:latin typeface="Times New Roman" pitchFamily="18" charset="0"/>
                <a:cs typeface="Times New Roman" pitchFamily="18" charset="0"/>
              </a:rPr>
              <a:t>6 лет. </a:t>
            </a:r>
            <a:endParaRPr lang="ru-RU" sz="1800" b="1" dirty="0" smtClean="0">
              <a:latin typeface="Times New Roman" pitchFamily="18" charset="0"/>
              <a:cs typeface="Times New Roman" pitchFamily="18" charset="0"/>
            </a:endParaRPr>
          </a:p>
          <a:p>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Маша</a:t>
            </a:r>
            <a:r>
              <a:rPr lang="ru-RU" sz="1800" b="1" dirty="0" smtClean="0">
                <a:latin typeface="Times New Roman" pitchFamily="18" charset="0"/>
                <a:cs typeface="Times New Roman" pitchFamily="18" charset="0"/>
              </a:rPr>
              <a:t> – умерла  в 35 лет.</a:t>
            </a:r>
          </a:p>
          <a:p>
            <a:pPr marL="45720" indent="0">
              <a:buNone/>
            </a:pP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Основные произведения на тему</a:t>
            </a:r>
            <a:r>
              <a:rPr lang="ru-RU" sz="1800" b="1" dirty="0" smtClean="0">
                <a:latin typeface="Times New Roman" pitchFamily="18" charset="0"/>
                <a:cs typeface="Times New Roman" pitchFamily="18" charset="0"/>
              </a:rPr>
              <a:t>: «Севастопольские рассказы», </a:t>
            </a:r>
          </a:p>
          <a:p>
            <a:pPr marL="45720" indent="0">
              <a:buNone/>
            </a:pPr>
            <a:r>
              <a:rPr lang="ru-RU" sz="1800" b="1" dirty="0" smtClean="0">
                <a:latin typeface="Times New Roman" pitchFamily="18" charset="0"/>
                <a:cs typeface="Times New Roman" pitchFamily="18" charset="0"/>
              </a:rPr>
              <a:t>«Три смерти», «</a:t>
            </a:r>
            <a:r>
              <a:rPr lang="ru-RU" sz="1800" b="1" dirty="0" err="1" smtClean="0">
                <a:latin typeface="Times New Roman" pitchFamily="18" charset="0"/>
                <a:cs typeface="Times New Roman" pitchFamily="18" charset="0"/>
              </a:rPr>
              <a:t>Холстомер</a:t>
            </a:r>
            <a:r>
              <a:rPr lang="ru-RU" sz="1800" b="1" dirty="0" smtClean="0">
                <a:latin typeface="Times New Roman" pitchFamily="18" charset="0"/>
                <a:cs typeface="Times New Roman" pitchFamily="18" charset="0"/>
              </a:rPr>
              <a:t>», </a:t>
            </a:r>
          </a:p>
          <a:p>
            <a:pPr marL="45720" indent="0">
              <a:buNone/>
            </a:pPr>
            <a:r>
              <a:rPr lang="ru-RU" sz="1800" b="1" dirty="0" smtClean="0">
                <a:latin typeface="Times New Roman" pitchFamily="18" charset="0"/>
                <a:cs typeface="Times New Roman" pitchFamily="18" charset="0"/>
              </a:rPr>
              <a:t>«Смерть Ивана Ильича» , </a:t>
            </a:r>
          </a:p>
          <a:p>
            <a:pPr marL="45720" indent="0">
              <a:buNone/>
            </a:pPr>
            <a:r>
              <a:rPr lang="ru-RU" sz="1800" b="1" dirty="0" smtClean="0">
                <a:latin typeface="Times New Roman" pitchFamily="18" charset="0"/>
                <a:cs typeface="Times New Roman" pitchFamily="18" charset="0"/>
              </a:rPr>
              <a:t>«Хозяин и работник»,</a:t>
            </a:r>
          </a:p>
          <a:p>
            <a:pPr marL="45720" indent="0">
              <a:buNone/>
            </a:pPr>
            <a:r>
              <a:rPr lang="ru-RU" sz="1800" b="1" dirty="0" smtClean="0">
                <a:latin typeface="Times New Roman" pitchFamily="18" charset="0"/>
                <a:cs typeface="Times New Roman" pitchFamily="18" charset="0"/>
              </a:rPr>
              <a:t>«</a:t>
            </a:r>
            <a:r>
              <a:rPr lang="ru-RU" sz="1800" dirty="0"/>
              <a:t>Записки сумасшедшего»</a:t>
            </a:r>
            <a:endParaRPr lang="ru-RU" sz="18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04866"/>
            <a:ext cx="1714078" cy="441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140" y="1690792"/>
            <a:ext cx="1676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600" y="1916832"/>
            <a:ext cx="1683840" cy="259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998" y="4005064"/>
            <a:ext cx="20955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58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6408712" cy="645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71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80920" cy="648072"/>
          </a:xfrm>
        </p:spPr>
        <p:txBody>
          <a:bodyPr/>
          <a:lstStyle/>
          <a:p>
            <a:pPr algn="ctr"/>
            <a:r>
              <a:rPr lang="ru-RU" sz="1800" dirty="0" smtClean="0"/>
              <a:t>Смерть Ивана Ильича </a:t>
            </a:r>
            <a:br>
              <a:rPr lang="ru-RU" sz="1800" dirty="0" smtClean="0"/>
            </a:br>
            <a:r>
              <a:rPr lang="ru-RU" sz="1800" dirty="0" smtClean="0"/>
              <a:t>или Смерть судьи (1882 - 1886)</a:t>
            </a:r>
            <a:endParaRPr lang="ru-RU" sz="1800" dirty="0"/>
          </a:p>
        </p:txBody>
      </p:sp>
      <p:sp>
        <p:nvSpPr>
          <p:cNvPr id="3" name="Объект 2"/>
          <p:cNvSpPr>
            <a:spLocks noGrp="1"/>
          </p:cNvSpPr>
          <p:nvPr>
            <p:ph sz="quarter" idx="13"/>
          </p:nvPr>
        </p:nvSpPr>
        <p:spPr>
          <a:xfrm>
            <a:off x="0" y="836712"/>
            <a:ext cx="8964488" cy="5832648"/>
          </a:xfrm>
        </p:spPr>
        <p:txBody>
          <a:bodyPr>
            <a:noAutofit/>
          </a:bodyPr>
          <a:lstStyle/>
          <a:p>
            <a:r>
              <a:rPr lang="ru-RU" sz="1800" b="1" dirty="0" smtClean="0">
                <a:latin typeface="Times New Roman" pitchFamily="18" charset="0"/>
                <a:cs typeface="Times New Roman" pitchFamily="18" charset="0"/>
              </a:rPr>
              <a:t>Бунт против «Логики» </a:t>
            </a:r>
            <a:r>
              <a:rPr lang="ru-RU" sz="1800" b="1" dirty="0" err="1" smtClean="0">
                <a:latin typeface="Times New Roman" pitchFamily="18" charset="0"/>
                <a:cs typeface="Times New Roman" pitchFamily="18" charset="0"/>
              </a:rPr>
              <a:t>Иогана</a:t>
            </a:r>
            <a:r>
              <a:rPr lang="ru-RU" sz="1800" b="1" dirty="0" smtClean="0">
                <a:latin typeface="Times New Roman" pitchFamily="18" charset="0"/>
                <a:cs typeface="Times New Roman" pitchFamily="18" charset="0"/>
              </a:rPr>
              <a:t> Готфрида Карла </a:t>
            </a:r>
            <a:r>
              <a:rPr lang="ru-RU" sz="1800" b="1" dirty="0" err="1" smtClean="0">
                <a:latin typeface="Times New Roman" pitchFamily="18" charset="0"/>
                <a:cs typeface="Times New Roman" pitchFamily="18" charset="0"/>
              </a:rPr>
              <a:t>Христиана</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Кизеветтера</a:t>
            </a:r>
            <a:r>
              <a:rPr lang="ru-RU" sz="1800" b="1" dirty="0" smtClean="0">
                <a:latin typeface="Times New Roman" pitchFamily="18" charset="0"/>
                <a:cs typeface="Times New Roman" pitchFamily="18" charset="0"/>
              </a:rPr>
              <a:t> (1766-1819) - </a:t>
            </a:r>
            <a:r>
              <a:rPr lang="ru-RU" sz="1800" b="1" dirty="0">
                <a:latin typeface="Times New Roman" pitchFamily="18" charset="0"/>
                <a:cs typeface="Times New Roman" pitchFamily="18" charset="0"/>
              </a:rPr>
              <a:t>ученик </a:t>
            </a:r>
            <a:r>
              <a:rPr lang="ru-RU" sz="1800" b="1" dirty="0" smtClean="0">
                <a:latin typeface="Times New Roman" pitchFamily="18" charset="0"/>
                <a:cs typeface="Times New Roman" pitchFamily="18" charset="0"/>
              </a:rPr>
              <a:t>Канта </a:t>
            </a:r>
            <a:r>
              <a:rPr lang="ru-RU" sz="1800" b="1" dirty="0">
                <a:latin typeface="Times New Roman" pitchFamily="18" charset="0"/>
                <a:cs typeface="Times New Roman" pitchFamily="18" charset="0"/>
              </a:rPr>
              <a:t>и его </a:t>
            </a:r>
            <a:r>
              <a:rPr lang="ru-RU" sz="1800" b="1" dirty="0" smtClean="0">
                <a:latin typeface="Times New Roman" pitchFamily="18" charset="0"/>
                <a:cs typeface="Times New Roman" pitchFamily="18" charset="0"/>
              </a:rPr>
              <a:t>последователь; учитель теоретика военно-исторических трудов К. </a:t>
            </a:r>
            <a:r>
              <a:rPr lang="ru-RU" sz="1800" b="1" dirty="0" err="1" smtClean="0">
                <a:latin typeface="Times New Roman" pitchFamily="18" charset="0"/>
                <a:cs typeface="Times New Roman" pitchFamily="18" charset="0"/>
              </a:rPr>
              <a:t>Клаузевица</a:t>
            </a:r>
            <a:r>
              <a:rPr lang="ru-RU" sz="1800" b="1" dirty="0" smtClean="0">
                <a:latin typeface="Times New Roman" pitchFamily="18" charset="0"/>
                <a:cs typeface="Times New Roman" pitchFamily="18" charset="0"/>
              </a:rPr>
              <a:t>; </a:t>
            </a:r>
          </a:p>
          <a:p>
            <a:r>
              <a:rPr lang="ru-RU" sz="1800" b="1" dirty="0" smtClean="0">
                <a:latin typeface="Times New Roman" pitchFamily="18" charset="0"/>
                <a:cs typeface="Times New Roman" pitchFamily="18" charset="0"/>
              </a:rPr>
              <a:t>Учебник Логики «по методу Канта написанного» с 1804 года введен в учебные заведения России;</a:t>
            </a:r>
          </a:p>
          <a:p>
            <a:r>
              <a:rPr lang="ru-RU" sz="1800" b="1" dirty="0" smtClean="0">
                <a:latin typeface="Times New Roman" pitchFamily="18" charset="0"/>
                <a:cs typeface="Times New Roman" pitchFamily="18" charset="0"/>
              </a:rPr>
              <a:t>Пример силлогизма: все люди смертны-Кай – человек- Кай смертен: тип силлогизма </a:t>
            </a:r>
            <a:r>
              <a:rPr lang="en-US" sz="1800" b="1" dirty="0" smtClean="0">
                <a:latin typeface="Times New Roman" pitchFamily="18" charset="0"/>
                <a:cs typeface="Times New Roman" pitchFamily="18" charset="0"/>
              </a:rPr>
              <a:t>BARBARA</a:t>
            </a:r>
            <a:r>
              <a:rPr lang="ru-RU"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BAR – BA – RA</a:t>
            </a:r>
          </a:p>
          <a:p>
            <a:r>
              <a:rPr lang="ru-RU" sz="1800" b="1" dirty="0" smtClean="0">
                <a:latin typeface="Times New Roman" pitchFamily="18" charset="0"/>
                <a:cs typeface="Times New Roman" pitchFamily="18" charset="0"/>
              </a:rPr>
              <a:t>«Беда» </a:t>
            </a:r>
            <a:r>
              <a:rPr lang="ru-RU" sz="1800" b="1" dirty="0" err="1" smtClean="0">
                <a:latin typeface="Times New Roman" pitchFamily="18" charset="0"/>
                <a:cs typeface="Times New Roman" pitchFamily="18" charset="0"/>
              </a:rPr>
              <a:t>Кизеветтера</a:t>
            </a:r>
            <a:r>
              <a:rPr lang="ru-RU" sz="1800" b="1" dirty="0" smtClean="0">
                <a:latin typeface="Times New Roman" pitchFamily="18" charset="0"/>
                <a:cs typeface="Times New Roman" pitchFamily="18" charset="0"/>
              </a:rPr>
              <a:t>: 1) в экзистенциальном содержании силлогизма (Вольф использовал треугольники) 2) это не полная индукция, используется допущение (если) 3) формальная логика не задает вопрос об истинности посылок.</a:t>
            </a:r>
          </a:p>
          <a:p>
            <a:r>
              <a:rPr lang="ru-RU" sz="1800" b="1" dirty="0" smtClean="0">
                <a:latin typeface="Times New Roman" pitchFamily="18" charset="0"/>
                <a:cs typeface="Times New Roman" pitchFamily="18" charset="0"/>
              </a:rPr>
              <a:t>Нарушение </a:t>
            </a:r>
            <a:r>
              <a:rPr lang="ru-RU" sz="1800" b="1" i="1" dirty="0" smtClean="0">
                <a:effectLst>
                  <a:outerShdw blurRad="38100" dist="38100" dir="2700000" algn="tl">
                    <a:srgbClr val="000000">
                      <a:alpha val="43137"/>
                    </a:srgbClr>
                  </a:outerShdw>
                </a:effectLst>
                <a:latin typeface="Times New Roman" pitchFamily="18" charset="0"/>
                <a:cs typeface="Times New Roman" pitchFamily="18" charset="0"/>
              </a:rPr>
              <a:t>закона тождества </a:t>
            </a:r>
            <a:r>
              <a:rPr lang="ru-RU" sz="1800" b="1" dirty="0" smtClean="0">
                <a:latin typeface="Times New Roman" pitchFamily="18" charset="0"/>
                <a:cs typeface="Times New Roman" pitchFamily="18" charset="0"/>
              </a:rPr>
              <a:t>как 1) бунт против своей смерти; 2) бунт против равнодушия к смерти здоровых людей; 3) бессмысленность общезначимого смысла, когда дело касается единичного субъекта; - бунт против логики!</a:t>
            </a:r>
          </a:p>
          <a:p>
            <a:r>
              <a:rPr lang="ru-RU" sz="1800" b="1" dirty="0" smtClean="0">
                <a:latin typeface="Times New Roman" pitchFamily="18" charset="0"/>
                <a:cs typeface="Times New Roman" pitchFamily="18" charset="0"/>
              </a:rPr>
              <a:t>Экзистенциальная пограничная ситуация как конфликт </a:t>
            </a: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ПРИЛИЧИЯ</a:t>
            </a:r>
            <a:r>
              <a:rPr lang="ru-RU" sz="1800" b="1" dirty="0" smtClean="0">
                <a:latin typeface="Times New Roman" pitchFamily="18" charset="0"/>
                <a:cs typeface="Times New Roman" pitchFamily="18" charset="0"/>
              </a:rPr>
              <a:t> (Культурной рамки) и </a:t>
            </a:r>
            <a:r>
              <a:rPr lang="ru-RU" sz="1800" b="1" dirty="0" smtClean="0">
                <a:effectLst>
                  <a:outerShdw blurRad="38100" dist="38100" dir="2700000" algn="tl">
                    <a:srgbClr val="000000">
                      <a:alpha val="43137"/>
                    </a:srgbClr>
                  </a:outerShdw>
                </a:effectLst>
                <a:latin typeface="Times New Roman" pitchFamily="18" charset="0"/>
                <a:cs typeface="Times New Roman" pitchFamily="18" charset="0"/>
              </a:rPr>
              <a:t>НЕПРИЛИЧИЯ</a:t>
            </a:r>
            <a:r>
              <a:rPr lang="ru-RU" sz="1800" b="1" dirty="0" smtClean="0">
                <a:latin typeface="Times New Roman" pitchFamily="18" charset="0"/>
                <a:cs typeface="Times New Roman" pitchFamily="18" charset="0"/>
              </a:rPr>
              <a:t> (старость, болезнь, нищета) </a:t>
            </a:r>
          </a:p>
          <a:p>
            <a:r>
              <a:rPr lang="ru-RU" sz="1800" b="1" dirty="0" smtClean="0">
                <a:latin typeface="Times New Roman" pitchFamily="18" charset="0"/>
                <a:cs typeface="Times New Roman" pitchFamily="18" charset="0"/>
              </a:rPr>
              <a:t>Экзистенциализм против логики: смерть как выражение отношения к миру; </a:t>
            </a:r>
            <a:r>
              <a:rPr lang="ru-RU" sz="1800" b="1" i="1" dirty="0" smtClean="0">
                <a:effectLst>
                  <a:outerShdw blurRad="38100" dist="38100" dir="2700000" algn="tl">
                    <a:srgbClr val="000000">
                      <a:alpha val="43137"/>
                    </a:srgbClr>
                  </a:outerShdw>
                </a:effectLst>
                <a:latin typeface="Times New Roman" pitchFamily="18" charset="0"/>
                <a:cs typeface="Times New Roman" pitchFamily="18" charset="0"/>
              </a:rPr>
              <a:t>бытие к смерти </a:t>
            </a:r>
            <a:r>
              <a:rPr lang="ru-RU" sz="1800" b="1" dirty="0" smtClean="0">
                <a:latin typeface="Times New Roman" pitchFamily="18" charset="0"/>
                <a:cs typeface="Times New Roman" pitchFamily="18" charset="0"/>
              </a:rPr>
              <a:t>(Хайдеггер) </a:t>
            </a:r>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4210614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7099"/>
            <a:ext cx="9063318" cy="6801862"/>
          </a:xfrm>
          <a:prstGeom prst="rect">
            <a:avLst/>
          </a:prstGeom>
          <a:noFill/>
        </p:spPr>
        <p:txBody>
          <a:bodyPr wrap="square" rtlCol="0">
            <a:spAutoFit/>
          </a:bodyPr>
          <a:lstStyle/>
          <a:p>
            <a:r>
              <a:rPr lang="ru-RU" b="1" i="1" dirty="0">
                <a:effectLst>
                  <a:outerShdw blurRad="38100" dist="38100" dir="2700000" algn="tl">
                    <a:srgbClr val="000000">
                      <a:alpha val="43137"/>
                    </a:srgbClr>
                  </a:outerShdw>
                </a:effectLst>
                <a:latin typeface="Times New Roman" pitchFamily="18" charset="0"/>
                <a:cs typeface="Times New Roman" pitchFamily="18" charset="0"/>
              </a:rPr>
              <a:t>Определение Святейшего Синода от 20–22 февраля № 557 с посланием верным чадам Православной Греко-Российской Церкви о графе Льве </a:t>
            </a:r>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Толстом</a:t>
            </a:r>
          </a:p>
          <a:p>
            <a:r>
              <a:rPr lang="ru-RU" sz="2000" b="1" dirty="0" smtClean="0">
                <a:latin typeface="Times New Roman" pitchFamily="18" charset="0"/>
                <a:cs typeface="Times New Roman" pitchFamily="18" charset="0"/>
              </a:rPr>
              <a:t>«Изначала </a:t>
            </a:r>
            <a:r>
              <a:rPr lang="ru-RU" sz="2000" b="1" dirty="0">
                <a:latin typeface="Times New Roman" pitchFamily="18" charset="0"/>
                <a:cs typeface="Times New Roman" pitchFamily="18" charset="0"/>
              </a:rPr>
              <a:t>Церковь Христова терпела хулы и нападения от </a:t>
            </a:r>
            <a:r>
              <a:rPr lang="ru-RU" sz="2000" b="1" dirty="0" smtClean="0">
                <a:latin typeface="Times New Roman" pitchFamily="18" charset="0"/>
                <a:cs typeface="Times New Roman" pitchFamily="18" charset="0"/>
              </a:rPr>
              <a:t>много</a:t>
            </a:r>
          </a:p>
          <a:p>
            <a:r>
              <a:rPr lang="ru-RU" sz="2000" b="1" dirty="0" smtClean="0">
                <a:latin typeface="Times New Roman" pitchFamily="18" charset="0"/>
                <a:cs typeface="Times New Roman" pitchFamily="18" charset="0"/>
              </a:rPr>
              <a:t>численных </a:t>
            </a:r>
            <a:r>
              <a:rPr lang="ru-RU" sz="2000" b="1" dirty="0">
                <a:latin typeface="Times New Roman" pitchFamily="18" charset="0"/>
                <a:cs typeface="Times New Roman" pitchFamily="18" charset="0"/>
              </a:rPr>
              <a:t>еретиков и </a:t>
            </a:r>
            <a:r>
              <a:rPr lang="ru-RU" sz="2000" b="1" dirty="0" smtClean="0">
                <a:latin typeface="Times New Roman" pitchFamily="18" charset="0"/>
                <a:cs typeface="Times New Roman" pitchFamily="18" charset="0"/>
              </a:rPr>
              <a:t>лжеучителей…..</a:t>
            </a:r>
          </a:p>
          <a:p>
            <a:r>
              <a:rPr lang="ru-RU" sz="2000" b="1" dirty="0" smtClean="0">
                <a:latin typeface="Times New Roman" pitchFamily="18" charset="0"/>
                <a:cs typeface="Times New Roman" pitchFamily="18" charset="0"/>
              </a:rPr>
              <a:t>И </a:t>
            </a:r>
            <a:r>
              <a:rPr lang="ru-RU" sz="2000" b="1" dirty="0">
                <a:latin typeface="Times New Roman" pitchFamily="18" charset="0"/>
                <a:cs typeface="Times New Roman" pitchFamily="18" charset="0"/>
              </a:rPr>
              <a:t>в наши дни, Божиим попущением, явился новый лжеучитель, граф Лев Толстой. Известный миру писатель, русский по рождению, православный по крещению и воспитанию своему, граф Толстой, в прельщении гордого ума своего, дерзко восстал на Господа и на Христа Его и на святое Его достояние, явно пред всеми отрекся от вскормившей и воспитавшей его Матери, Церкви православной, и посвятил свою литературную деятельность и данный ему от Бога талант на распространение в народе учений, противных Христу и Церкви, и на истребление в умах и сердцах людей веры отеческой, веры православной, которая утвердила вселенную, которою жили и спасались наши предки и которою доселе держалась и крепка была Русь святая.</a:t>
            </a:r>
          </a:p>
          <a:p>
            <a:r>
              <a:rPr lang="ru-RU" sz="2000" b="1" dirty="0">
                <a:latin typeface="Times New Roman" pitchFamily="18" charset="0"/>
                <a:cs typeface="Times New Roman" pitchFamily="18" charset="0"/>
              </a:rPr>
              <a:t>… Бывшие же к его вразумлению попытки не увенчались успехом. Посему Церковь </a:t>
            </a:r>
            <a:r>
              <a:rPr lang="ru-RU" sz="2000" b="1" i="1" u="sng" dirty="0">
                <a:effectLst>
                  <a:outerShdw blurRad="38100" dist="38100" dir="2700000" algn="tl">
                    <a:srgbClr val="000000">
                      <a:alpha val="43137"/>
                    </a:srgbClr>
                  </a:outerShdw>
                </a:effectLst>
                <a:latin typeface="Times New Roman" pitchFamily="18" charset="0"/>
                <a:cs typeface="Times New Roman" pitchFamily="18" charset="0"/>
              </a:rPr>
              <a:t>не считает его своим членом и не может считать</a:t>
            </a:r>
            <a:r>
              <a:rPr lang="ru-RU" sz="2000" b="1" u="sng" dirty="0">
                <a:latin typeface="Times New Roman" pitchFamily="18" charset="0"/>
                <a:cs typeface="Times New Roman" pitchFamily="18" charset="0"/>
              </a:rPr>
              <a:t>, </a:t>
            </a:r>
            <a:r>
              <a:rPr lang="ru-RU" sz="2000" b="1" dirty="0">
                <a:latin typeface="Times New Roman" pitchFamily="18" charset="0"/>
                <a:cs typeface="Times New Roman" pitchFamily="18" charset="0"/>
              </a:rPr>
              <a:t>доколе он не раскается и не восстановит своего общения с нею. ….Посему, свидетельствуя </a:t>
            </a:r>
            <a:r>
              <a:rPr lang="ru-RU" sz="2000" b="1" i="1" u="sng" dirty="0">
                <a:effectLst>
                  <a:outerShdw blurRad="38100" dist="38100" dir="2700000" algn="tl">
                    <a:srgbClr val="000000">
                      <a:alpha val="43137"/>
                    </a:srgbClr>
                  </a:outerShdw>
                </a:effectLst>
                <a:latin typeface="Times New Roman" pitchFamily="18" charset="0"/>
                <a:cs typeface="Times New Roman" pitchFamily="18" charset="0"/>
              </a:rPr>
              <a:t>об отпадении его от Церкви</a:t>
            </a:r>
            <a:r>
              <a:rPr lang="ru-RU" sz="2000" b="1" dirty="0">
                <a:latin typeface="Times New Roman" pitchFamily="18" charset="0"/>
                <a:cs typeface="Times New Roman" pitchFamily="18" charset="0"/>
              </a:rPr>
              <a:t>, вместе и молимся, да подаст ему Господь покаяние в разум истины (2 Тим. 2:25). </a:t>
            </a:r>
            <a:r>
              <a:rPr lang="ru-RU" sz="2000" b="1" dirty="0" err="1">
                <a:latin typeface="Times New Roman" pitchFamily="18" charset="0"/>
                <a:cs typeface="Times New Roman" pitchFamily="18" charset="0"/>
              </a:rPr>
              <a:t>Молимтися</a:t>
            </a:r>
            <a:r>
              <a:rPr lang="ru-RU" sz="2000" b="1" dirty="0">
                <a:latin typeface="Times New Roman" pitchFamily="18" charset="0"/>
                <a:cs typeface="Times New Roman" pitchFamily="18" charset="0"/>
              </a:rPr>
              <a:t>, милосердый Господи, не </a:t>
            </a:r>
            <a:r>
              <a:rPr lang="ru-RU" sz="2000" b="1" dirty="0" err="1">
                <a:latin typeface="Times New Roman" pitchFamily="18" charset="0"/>
                <a:cs typeface="Times New Roman" pitchFamily="18" charset="0"/>
              </a:rPr>
              <a:t>хотяй</a:t>
            </a:r>
            <a:r>
              <a:rPr lang="ru-RU" sz="2000" b="1" dirty="0">
                <a:latin typeface="Times New Roman" pitchFamily="18" charset="0"/>
                <a:cs typeface="Times New Roman" pitchFamily="18" charset="0"/>
              </a:rPr>
              <a:t> смерти грешных, </a:t>
            </a:r>
            <a:r>
              <a:rPr lang="ru-RU" sz="2000" b="1" dirty="0" err="1">
                <a:latin typeface="Times New Roman" pitchFamily="18" charset="0"/>
                <a:cs typeface="Times New Roman" pitchFamily="18" charset="0"/>
              </a:rPr>
              <a:t>услыши</a:t>
            </a:r>
            <a:r>
              <a:rPr lang="ru-RU" sz="2000" b="1" dirty="0">
                <a:latin typeface="Times New Roman" pitchFamily="18" charset="0"/>
                <a:cs typeface="Times New Roman" pitchFamily="18" charset="0"/>
              </a:rPr>
              <a:t> и помилуй и обрати его ко святой Твоей Церкви. </a:t>
            </a:r>
            <a:r>
              <a:rPr lang="ru-RU" sz="2000" b="1" dirty="0" smtClean="0">
                <a:latin typeface="Times New Roman" pitchFamily="18" charset="0"/>
                <a:cs typeface="Times New Roman" pitchFamily="18" charset="0"/>
              </a:rPr>
              <a:t>Аминь»</a:t>
            </a:r>
          </a:p>
        </p:txBody>
      </p:sp>
    </p:spTree>
    <p:extLst>
      <p:ext uri="{BB962C8B-B14F-4D97-AF65-F5344CB8AC3E}">
        <p14:creationId xmlns:p14="http://schemas.microsoft.com/office/powerpoint/2010/main" val="2418822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640960" cy="476672"/>
          </a:xfrm>
        </p:spPr>
        <p:txBody>
          <a:bodyPr/>
          <a:lstStyle/>
          <a:p>
            <a:pPr algn="ctr"/>
            <a:r>
              <a:rPr lang="ru-RU" sz="2000" dirty="0" smtClean="0"/>
              <a:t>В чем вера Л.Н. Толстого</a:t>
            </a:r>
            <a:endParaRPr lang="ru-RU" sz="2000" dirty="0"/>
          </a:p>
        </p:txBody>
      </p:sp>
      <p:sp>
        <p:nvSpPr>
          <p:cNvPr id="3" name="Объект 2"/>
          <p:cNvSpPr>
            <a:spLocks noGrp="1"/>
          </p:cNvSpPr>
          <p:nvPr>
            <p:ph sz="quarter" idx="13"/>
          </p:nvPr>
        </p:nvSpPr>
        <p:spPr>
          <a:xfrm>
            <a:off x="107504" y="332656"/>
            <a:ext cx="9036496" cy="6408712"/>
          </a:xfrm>
        </p:spPr>
        <p:txBody>
          <a:bodyPr>
            <a:noAutofit/>
          </a:bodyPr>
          <a:lstStyle/>
          <a:p>
            <a:pPr>
              <a:spcBef>
                <a:spcPts val="0"/>
              </a:spcBef>
              <a:spcAft>
                <a:spcPts val="0"/>
              </a:spcAft>
            </a:pP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Основа </a:t>
            </a:r>
            <a:r>
              <a:rPr lang="ru-RU" sz="1400" b="1" dirty="0">
                <a:effectLst>
                  <a:outerShdw blurRad="38100" dist="38100" dir="2700000" algn="tl">
                    <a:srgbClr val="000000">
                      <a:alpha val="43137"/>
                    </a:srgbClr>
                  </a:outerShdw>
                </a:effectLst>
                <a:latin typeface="Times New Roman" pitchFamily="18" charset="0"/>
                <a:cs typeface="Times New Roman" pitchFamily="18" charset="0"/>
              </a:rPr>
              <a:t>всего </a:t>
            </a: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РАЗУМ (Логос – Разумение): </a:t>
            </a:r>
            <a:r>
              <a:rPr lang="ru-RU" sz="1400" dirty="0">
                <a:effectLst>
                  <a:outerShdw blurRad="38100" dist="38100" dir="2700000" algn="tl">
                    <a:srgbClr val="000000">
                      <a:alpha val="43137"/>
                    </a:srgbClr>
                  </a:outerShdw>
                </a:effectLst>
                <a:latin typeface="Times New Roman" pitchFamily="18" charset="0"/>
                <a:cs typeface="Times New Roman" pitchFamily="18" charset="0"/>
              </a:rPr>
              <a:t>«Началом всего стало разумение жизни. И разумение жизни стало за Богом» (перевод Бытия Л.Н. Толстым) </a:t>
            </a:r>
            <a:endParaRPr lang="ru-RU" sz="1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spcAft>
                <a:spcPts val="0"/>
              </a:spcAft>
            </a:pP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Против веры</a:t>
            </a:r>
            <a:r>
              <a:rPr lang="ru-RU" sz="1400" dirty="0" smtClean="0">
                <a:latin typeface="Times New Roman" pitchFamily="18" charset="0"/>
                <a:cs typeface="Times New Roman" pitchFamily="18" charset="0"/>
              </a:rPr>
              <a:t>:</a:t>
            </a:r>
          </a:p>
          <a:p>
            <a:pPr>
              <a:spcBef>
                <a:spcPts val="0"/>
              </a:spcBef>
              <a:spcAft>
                <a:spcPts val="0"/>
              </a:spcAft>
            </a:pPr>
            <a:r>
              <a:rPr lang="ru-RU" sz="1400" dirty="0">
                <a:latin typeface="Times New Roman" pitchFamily="18" charset="0"/>
                <a:cs typeface="Times New Roman" pitchFamily="18" charset="0"/>
              </a:rPr>
              <a:t>1. «Я, мой разум — признали, что жизнь неразумна. Если нет высшего разума (а его нет, и ничто доказать его не может), то разум есть творец жизни для меня. Не было бы разума, не было бы для меня и жизни. Как же этот разум отрицает жизнь, а он сам творец жизни? Или, с другой стороны: если бы не было жизни, не было бы и моего разума, — стало быть, разум есть сын жизни. Жизнь есть все. Разум есть плод жизни, и разум этот отрицает самую жизнь. Я чувствовал, что тут что-то неладно» </a:t>
            </a:r>
            <a:endParaRPr lang="ru-RU" sz="1400" dirty="0" smtClean="0">
              <a:latin typeface="Times New Roman" pitchFamily="18" charset="0"/>
              <a:cs typeface="Times New Roman" pitchFamily="18" charset="0"/>
            </a:endParaRPr>
          </a:p>
          <a:p>
            <a:pPr>
              <a:spcBef>
                <a:spcPts val="0"/>
              </a:spcBef>
              <a:spcAft>
                <a:spcPts val="0"/>
              </a:spcAft>
            </a:pPr>
            <a:r>
              <a:rPr lang="ru-RU" sz="1400" dirty="0" smtClean="0">
                <a:latin typeface="Times New Roman" pitchFamily="18" charset="0"/>
                <a:cs typeface="Times New Roman" pitchFamily="18" charset="0"/>
              </a:rPr>
              <a:t>2</a:t>
            </a:r>
            <a:r>
              <a:rPr lang="ru-RU" sz="1400" dirty="0">
                <a:latin typeface="Times New Roman" pitchFamily="18" charset="0"/>
                <a:cs typeface="Times New Roman" pitchFamily="18" charset="0"/>
              </a:rPr>
              <a:t>. «Мое знание, подтвержденное мудростью мудрецов, открыло мне, что все на свете — органическое и неорганическое — все необыкновенно умно устроено, только мое одно положение глупо. А эти дураки — огромные массы простых людей — ничего не знают насчет того, как все органическое и неорганическое устроено на свете, а живут, и им кажется, что их жизнь очень разумно устроена</a:t>
            </a:r>
            <a:r>
              <a:rPr lang="ru-RU" sz="1400" dirty="0" smtClean="0">
                <a:latin typeface="Times New Roman" pitchFamily="18" charset="0"/>
                <a:cs typeface="Times New Roman" pitchFamily="18" charset="0"/>
              </a:rPr>
              <a:t>!.... И </a:t>
            </a:r>
            <a:r>
              <a:rPr lang="ru-RU" sz="1400" dirty="0">
                <a:latin typeface="Times New Roman" pitchFamily="18" charset="0"/>
                <a:cs typeface="Times New Roman" pitchFamily="18" charset="0"/>
              </a:rPr>
              <a:t>мне приходило в голову: а что как я чего-нибудь еще не знаю</a:t>
            </a:r>
            <a:r>
              <a:rPr lang="ru-RU" sz="1400" dirty="0" smtClean="0">
                <a:latin typeface="Times New Roman" pitchFamily="18" charset="0"/>
                <a:cs typeface="Times New Roman" pitchFamily="18" charset="0"/>
              </a:rPr>
              <a:t>?».</a:t>
            </a:r>
          </a:p>
          <a:p>
            <a:pPr>
              <a:spcBef>
                <a:spcPts val="0"/>
              </a:spcBef>
              <a:spcAft>
                <a:spcPts val="0"/>
              </a:spcAft>
            </a:pPr>
            <a:r>
              <a:rPr lang="ru-RU" sz="1400" dirty="0" smtClean="0">
                <a:latin typeface="Times New Roman" pitchFamily="18" charset="0"/>
                <a:cs typeface="Times New Roman" pitchFamily="18" charset="0"/>
              </a:rPr>
              <a:t>3</a:t>
            </a:r>
            <a:r>
              <a:rPr lang="ru-RU" sz="1400" dirty="0">
                <a:latin typeface="Times New Roman" pitchFamily="18" charset="0"/>
                <a:cs typeface="Times New Roman" pitchFamily="18" charset="0"/>
              </a:rPr>
              <a:t>. «Никто не мешает нам с Шопенгауэром отрицать жизнь. Но тогда убей себя — и не будешь рассуждать... А живешь, не можешь понять смысла жизни, так прекрати ее, а не вертись в этой жизни, рассказывая и расписывая, что ты не понимаешь жизни... Тебе скучно и противно, так </a:t>
            </a:r>
            <a:r>
              <a:rPr lang="ru-RU" sz="1400" dirty="0" smtClean="0">
                <a:latin typeface="Times New Roman" pitchFamily="18" charset="0"/>
                <a:cs typeface="Times New Roman" pitchFamily="18" charset="0"/>
              </a:rPr>
              <a:t>уйди». </a:t>
            </a:r>
            <a:r>
              <a:rPr lang="ru-RU" sz="1400" dirty="0">
                <a:latin typeface="Times New Roman" pitchFamily="18" charset="0"/>
                <a:cs typeface="Times New Roman" pitchFamily="18" charset="0"/>
              </a:rPr>
              <a:t>«Ведь в самом деле, что же такое мы, убежденные в необходимости самоубийства и не решающиеся совершить его, как не самые слабые, непоследовательные и, говоря попросту, глупые люди, носящиеся со своей глупостью, как дурак с писаной торбой?» </a:t>
            </a:r>
          </a:p>
          <a:p>
            <a:pPr>
              <a:spcBef>
                <a:spcPts val="0"/>
              </a:spcBef>
              <a:spcAft>
                <a:spcPts val="0"/>
              </a:spcAft>
            </a:pP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За</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a:spcBef>
                <a:spcPts val="0"/>
              </a:spcBef>
              <a:spcAft>
                <a:spcPts val="0"/>
              </a:spcAft>
            </a:pPr>
            <a:r>
              <a:rPr lang="ru-RU" sz="1400" b="1" dirty="0" smtClean="0">
                <a:latin typeface="Times New Roman" pitchFamily="18" charset="0"/>
                <a:cs typeface="Times New Roman" pitchFamily="18" charset="0"/>
              </a:rPr>
              <a:t>Сила, сознание жизни или жизненная вера: </a:t>
            </a:r>
            <a:r>
              <a:rPr lang="ru-RU" sz="1400" dirty="0">
                <a:latin typeface="Times New Roman" pitchFamily="18" charset="0"/>
                <a:cs typeface="Times New Roman" pitchFamily="18" charset="0"/>
              </a:rPr>
              <a:t>«...Эта-то сила, — пишет автор «Исповеди», — и вывела меня из моего отчаянного положения и совершенно иначе направила разум» </a:t>
            </a:r>
            <a:r>
              <a:rPr lang="ru-RU" sz="1400" dirty="0" smtClean="0">
                <a:latin typeface="Times New Roman" pitchFamily="18" charset="0"/>
                <a:cs typeface="Times New Roman" pitchFamily="18" charset="0"/>
              </a:rPr>
              <a:t> - вера!</a:t>
            </a:r>
          </a:p>
          <a:p>
            <a:pPr>
              <a:spcBef>
                <a:spcPts val="0"/>
              </a:spcBef>
              <a:spcAft>
                <a:spcPts val="0"/>
              </a:spcAft>
            </a:pPr>
            <a:r>
              <a:rPr lang="ru-RU" sz="1400" b="1" dirty="0" smtClean="0">
                <a:latin typeface="Times New Roman" pitchFamily="18" charset="0"/>
                <a:cs typeface="Times New Roman" pitchFamily="18" charset="0"/>
              </a:rPr>
              <a:t>Вера определила границы разума: </a:t>
            </a:r>
          </a:p>
          <a:p>
            <a:pPr>
              <a:spcBef>
                <a:spcPts val="0"/>
              </a:spcBef>
              <a:spcAft>
                <a:spcPts val="0"/>
              </a:spcAft>
            </a:pPr>
            <a:r>
              <a:rPr lang="ru-RU" sz="1400" b="1" dirty="0" smtClean="0">
                <a:latin typeface="Times New Roman" pitchFamily="18" charset="0"/>
                <a:cs typeface="Times New Roman" pitchFamily="18" charset="0"/>
              </a:rPr>
              <a:t>Мышление не начнется, пока нет силы жизни или веры</a:t>
            </a:r>
          </a:p>
          <a:p>
            <a:pPr>
              <a:spcBef>
                <a:spcPts val="0"/>
              </a:spcBef>
              <a:spcAft>
                <a:spcPts val="0"/>
              </a:spcAft>
            </a:pPr>
            <a:r>
              <a:rPr lang="ru-RU" sz="1400" b="1" dirty="0" smtClean="0">
                <a:latin typeface="Times New Roman" pitchFamily="18" charset="0"/>
                <a:cs typeface="Times New Roman" pitchFamily="18" charset="0"/>
              </a:rPr>
              <a:t>Отличие религии от веры: отношение человека к бесконечному миру вовне (религия) и внутри (вера). Вера разумна; она есть </a:t>
            </a:r>
            <a:r>
              <a:rPr lang="ru-RU" sz="1400" b="1" i="1" dirty="0" smtClean="0">
                <a:effectLst>
                  <a:outerShdw blurRad="38100" dist="38100" dir="2700000" algn="tl">
                    <a:srgbClr val="000000">
                      <a:alpha val="43137"/>
                    </a:srgbClr>
                  </a:outerShdw>
                </a:effectLst>
                <a:latin typeface="Times New Roman" pitchFamily="18" charset="0"/>
                <a:cs typeface="Times New Roman" pitchFamily="18" charset="0"/>
              </a:rPr>
              <a:t>понимание </a:t>
            </a:r>
            <a:r>
              <a:rPr lang="ru-RU" sz="1400" b="1" dirty="0" smtClean="0">
                <a:latin typeface="Times New Roman" pitchFamily="18" charset="0"/>
                <a:cs typeface="Times New Roman" pitchFamily="18" charset="0"/>
              </a:rPr>
              <a:t>того, что Я должен делать, чтобы спасти душу.</a:t>
            </a:r>
          </a:p>
          <a:p>
            <a:pPr>
              <a:spcBef>
                <a:spcPts val="0"/>
              </a:spcBef>
              <a:spcAft>
                <a:spcPts val="0"/>
              </a:spcAft>
            </a:pPr>
            <a:r>
              <a:rPr lang="ru-RU" sz="1400" b="1" dirty="0" smtClean="0">
                <a:latin typeface="Times New Roman" pitchFamily="18" charset="0"/>
                <a:cs typeface="Times New Roman" pitchFamily="18" charset="0"/>
              </a:rPr>
              <a:t>Выводы: если живешь для себя – то ищешь  смысл конечной жизни</a:t>
            </a:r>
          </a:p>
          <a:p>
            <a:pPr>
              <a:spcBef>
                <a:spcPts val="0"/>
              </a:spcBef>
              <a:spcAft>
                <a:spcPts val="0"/>
              </a:spcAft>
            </a:pPr>
            <a:r>
              <a:rPr lang="ru-RU" sz="1400" b="1" dirty="0" smtClean="0">
                <a:latin typeface="Times New Roman" pitchFamily="18" charset="0"/>
                <a:cs typeface="Times New Roman" pitchFamily="18" charset="0"/>
              </a:rPr>
              <a:t>Если живешь для других – то ищешь смысл бесконечной жизни.</a:t>
            </a:r>
            <a:endParaRPr lang="ru-RU"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418629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568952" cy="6247864"/>
          </a:xfrm>
          <a:prstGeom prst="rect">
            <a:avLst/>
          </a:prstGeom>
        </p:spPr>
        <p:txBody>
          <a:bodyPr wrap="square">
            <a:spAutoFit/>
          </a:bodyPr>
          <a:lstStyle/>
          <a:p>
            <a:r>
              <a:rPr lang="ru-RU" sz="2000" b="1" dirty="0" smtClean="0">
                <a:latin typeface="Times New Roman" pitchFamily="18" charset="0"/>
                <a:cs typeface="Times New Roman" pitchFamily="18" charset="0"/>
              </a:rPr>
              <a:t>Аксиологические смыслы – кантианство:</a:t>
            </a:r>
          </a:p>
          <a:p>
            <a:r>
              <a:rPr lang="ru-RU" sz="2000" b="1" dirty="0" smtClean="0">
                <a:latin typeface="Times New Roman" pitchFamily="18" charset="0"/>
                <a:cs typeface="Times New Roman" pitchFamily="18" charset="0"/>
              </a:rPr>
              <a:t>Кант</a:t>
            </a:r>
            <a:r>
              <a:rPr lang="ru-RU" sz="2000" dirty="0" smtClean="0">
                <a:latin typeface="Times New Roman" pitchFamily="18" charset="0"/>
                <a:cs typeface="Times New Roman" pitchFamily="18" charset="0"/>
              </a:rPr>
              <a:t> объявляет смысл ценностью; </a:t>
            </a:r>
          </a:p>
          <a:p>
            <a:r>
              <a:rPr lang="ru-RU" sz="2000" dirty="0" smtClean="0">
                <a:latin typeface="Times New Roman" pitchFamily="18" charset="0"/>
                <a:cs typeface="Times New Roman" pitchFamily="18" charset="0"/>
              </a:rPr>
              <a:t>«В царстве целей все имеет или цену или достоинство» (Кант); </a:t>
            </a:r>
          </a:p>
          <a:p>
            <a:r>
              <a:rPr lang="ru-RU" sz="2000" dirty="0" smtClean="0">
                <a:latin typeface="Times New Roman" pitchFamily="18" charset="0"/>
                <a:cs typeface="Times New Roman" pitchFamily="18" charset="0"/>
              </a:rPr>
              <a:t>непознаваемые цели определяют ценности нашей жизни;</a:t>
            </a:r>
          </a:p>
          <a:p>
            <a:r>
              <a:rPr lang="ru-RU" sz="2000" dirty="0" smtClean="0">
                <a:latin typeface="Times New Roman" pitchFamily="18" charset="0"/>
                <a:cs typeface="Times New Roman" pitchFamily="18" charset="0"/>
              </a:rPr>
              <a:t>Задача философии: «истолковать смысл человеческой жизни на основе значимых ценностей». </a:t>
            </a:r>
          </a:p>
          <a:p>
            <a:r>
              <a:rPr lang="ru-RU" sz="2000" dirty="0" smtClean="0">
                <a:latin typeface="Times New Roman" pitchFamily="18" charset="0"/>
                <a:cs typeface="Times New Roman" pitchFamily="18" charset="0"/>
              </a:rPr>
              <a:t>Абсолютные и относительные ценности;</a:t>
            </a:r>
          </a:p>
          <a:p>
            <a:r>
              <a:rPr lang="ru-RU" sz="2000" dirty="0" smtClean="0">
                <a:latin typeface="Times New Roman" pitchFamily="18" charset="0"/>
                <a:cs typeface="Times New Roman" pitchFamily="18" charset="0"/>
              </a:rPr>
              <a:t>Человек как высшая ценность и цель сама по себе;</a:t>
            </a:r>
          </a:p>
          <a:p>
            <a:r>
              <a:rPr lang="ru-RU" sz="2000" dirty="0" smtClean="0">
                <a:latin typeface="Times New Roman" pitchFamily="18" charset="0"/>
                <a:cs typeface="Times New Roman" pitchFamily="18" charset="0"/>
              </a:rPr>
              <a:t> «эта цель не может быть заменена никакой другой целью, для которой они должны были бы служить только средством» (</a:t>
            </a:r>
            <a:r>
              <a:rPr lang="ru-RU" sz="2000" b="1" dirty="0" smtClean="0">
                <a:latin typeface="Times New Roman" pitchFamily="18" charset="0"/>
                <a:cs typeface="Times New Roman" pitchFamily="18" charset="0"/>
              </a:rPr>
              <a:t>Кант</a:t>
            </a:r>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Движение к экзистенциальной антропологии; </a:t>
            </a:r>
          </a:p>
          <a:p>
            <a:r>
              <a:rPr lang="ru-RU" sz="2000" dirty="0" smtClean="0">
                <a:latin typeface="Times New Roman" pitchFamily="18" charset="0"/>
                <a:cs typeface="Times New Roman" pitchFamily="18" charset="0"/>
              </a:rPr>
              <a:t>Совпадение эстетики и этики – движение от субъективизма к онтологии;</a:t>
            </a:r>
          </a:p>
          <a:p>
            <a:r>
              <a:rPr lang="ru-RU" sz="2000" b="1" i="1" dirty="0" smtClean="0">
                <a:latin typeface="Times New Roman" pitchFamily="18" charset="0"/>
                <a:cs typeface="Times New Roman" pitchFamily="18" charset="0"/>
              </a:rPr>
              <a:t>Вывод</a:t>
            </a:r>
            <a:r>
              <a:rPr lang="ru-RU" sz="2000" dirty="0" smtClean="0">
                <a:latin typeface="Times New Roman" pitchFamily="18" charset="0"/>
                <a:cs typeface="Times New Roman" pitchFamily="18" charset="0"/>
              </a:rPr>
              <a:t>: «Двоякая жизнь может быть человека: бессознательная и сознательная. Под первою я разумею жизнь, которая управляется причинами; под второю - жизнь, которая управляется целью». </a:t>
            </a:r>
            <a:r>
              <a:rPr lang="ru-RU" sz="2000" i="1" dirty="0" smtClean="0">
                <a:latin typeface="Times New Roman" pitchFamily="18" charset="0"/>
                <a:cs typeface="Times New Roman" pitchFamily="18" charset="0"/>
              </a:rPr>
              <a:t>В.В. Розанов </a:t>
            </a:r>
            <a:r>
              <a:rPr lang="ru-RU" sz="2000" dirty="0" smtClean="0">
                <a:latin typeface="Times New Roman" pitchFamily="18" charset="0"/>
                <a:cs typeface="Times New Roman" pitchFamily="18" charset="0"/>
              </a:rPr>
              <a:t>««Цель человеческой жизни» (1892);</a:t>
            </a:r>
          </a:p>
          <a:p>
            <a:r>
              <a:rPr lang="ru-RU" sz="2000" b="1" i="1" dirty="0" err="1" smtClean="0">
                <a:latin typeface="Times New Roman" pitchFamily="18" charset="0"/>
                <a:cs typeface="Times New Roman" pitchFamily="18" charset="0"/>
              </a:rPr>
              <a:t>Секуляризм</a:t>
            </a:r>
            <a:r>
              <a:rPr lang="ru-RU" sz="2000" b="1" i="1" dirty="0" smtClean="0">
                <a:latin typeface="Times New Roman" pitchFamily="18" charset="0"/>
                <a:cs typeface="Times New Roman" pitchFamily="18" charset="0"/>
              </a:rPr>
              <a:t> и модернизм</a:t>
            </a:r>
            <a:r>
              <a:rPr lang="ru-RU" sz="2000" dirty="0" smtClean="0">
                <a:latin typeface="Times New Roman" pitchFamily="18" charset="0"/>
                <a:cs typeface="Times New Roman" pitchFamily="18" charset="0"/>
              </a:rPr>
              <a:t>: смысл не задать, а его надо задать или дать самой ЖИЗНИ; </a:t>
            </a:r>
          </a:p>
          <a:p>
            <a:r>
              <a:rPr lang="ru-RU" sz="2000" b="1" i="1" dirty="0" smtClean="0">
                <a:latin typeface="Times New Roman" pitchFamily="18" charset="0"/>
                <a:cs typeface="Times New Roman" pitchFamily="18" charset="0"/>
              </a:rPr>
              <a:t>Русский путь к экзистенциализму </a:t>
            </a:r>
            <a:r>
              <a:rPr lang="ru-RU" sz="2000" dirty="0" smtClean="0">
                <a:latin typeface="Times New Roman" pitchFamily="18" charset="0"/>
                <a:cs typeface="Times New Roman" pitchFamily="18" charset="0"/>
              </a:rPr>
              <a:t>– путь к личности (персонализм), свободе и выбору (экзистенциализм) </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735296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740307"/>
          </a:xfrm>
          <a:prstGeom prst="rect">
            <a:avLst/>
          </a:prstGeom>
        </p:spPr>
        <p:txBody>
          <a:bodyPr wrap="square">
            <a:spAutoFit/>
          </a:bodyPr>
          <a:lstStyle/>
          <a:p>
            <a:r>
              <a:rPr lang="ru-RU" b="1" dirty="0" smtClean="0"/>
              <a:t>РЕЛИГИОЗНОЕ УЧЕНИЕ</a:t>
            </a:r>
          </a:p>
          <a:p>
            <a:r>
              <a:rPr lang="ru-RU" dirty="0" smtClean="0"/>
              <a:t>1</a:t>
            </a:r>
            <a:r>
              <a:rPr lang="ru-RU" dirty="0"/>
              <a:t>.	</a:t>
            </a:r>
            <a:r>
              <a:rPr lang="ru-RU" dirty="0">
                <a:effectLst>
                  <a:outerShdw blurRad="38100" dist="38100" dir="2700000" algn="tl">
                    <a:srgbClr val="000000">
                      <a:alpha val="43137"/>
                    </a:srgbClr>
                  </a:outerShdw>
                </a:effectLst>
                <a:latin typeface="Times New Roman" pitchFamily="18" charset="0"/>
                <a:cs typeface="Times New Roman" pitchFamily="18" charset="0"/>
              </a:rPr>
              <a:t>Бог начало всего</a:t>
            </a:r>
          </a:p>
          <a:p>
            <a:r>
              <a:rPr lang="ru-RU" dirty="0">
                <a:effectLst>
                  <a:outerShdw blurRad="38100" dist="38100" dir="2700000" algn="tl">
                    <a:srgbClr val="000000">
                      <a:alpha val="43137"/>
                    </a:srgbClr>
                  </a:outerShdw>
                </a:effectLst>
                <a:latin typeface="Times New Roman" pitchFamily="18" charset="0"/>
                <a:cs typeface="Times New Roman" pitchFamily="18" charset="0"/>
              </a:rPr>
              <a:t>2.	В человек есть частица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Бога</a:t>
            </a:r>
            <a:r>
              <a:rPr lang="ru-RU" dirty="0">
                <a:effectLst>
                  <a:outerShdw blurRad="38100" dist="38100" dir="2700000" algn="tl">
                    <a:srgbClr val="000000">
                      <a:alpha val="43137"/>
                    </a:srgbClr>
                  </a:outerShdw>
                </a:effectLst>
                <a:latin typeface="Times New Roman" pitchFamily="18" charset="0"/>
                <a:cs typeface="Times New Roman" pitchFamily="18" charset="0"/>
              </a:rPr>
              <a:t>, которая может увеличиться и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уменьшаться (поступки)</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a:p>
            <a:r>
              <a:rPr lang="ru-RU" dirty="0">
                <a:effectLst>
                  <a:outerShdw blurRad="38100" dist="38100" dir="2700000" algn="tl">
                    <a:srgbClr val="000000">
                      <a:alpha val="43137"/>
                    </a:srgbClr>
                  </a:outerShdw>
                </a:effectLst>
                <a:latin typeface="Times New Roman" pitchFamily="18" charset="0"/>
                <a:cs typeface="Times New Roman" pitchFamily="18" charset="0"/>
              </a:rPr>
              <a:t>3.	Чтобы ее было больше, надо подавлять страсти и увеличивать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любовь к людям</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a:p>
            <a:r>
              <a:rPr lang="ru-RU" dirty="0">
                <a:effectLst>
                  <a:outerShdw blurRad="38100" dist="38100" dir="2700000" algn="tl">
                    <a:srgbClr val="000000">
                      <a:alpha val="43137"/>
                    </a:srgbClr>
                  </a:outerShdw>
                </a:effectLst>
                <a:latin typeface="Times New Roman" pitchFamily="18" charset="0"/>
                <a:cs typeface="Times New Roman" pitchFamily="18" charset="0"/>
              </a:rPr>
              <a:t>4.	Для этого – живи по формуле: «Не причиняй другим того, чего не хочешь, чтобы они причинили тебе»,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или: </a:t>
            </a:r>
            <a:r>
              <a:rPr lang="ru-RU" dirty="0">
                <a:effectLst>
                  <a:outerShdw blurRad="38100" dist="38100" dir="2700000" algn="tl">
                    <a:srgbClr val="000000">
                      <a:alpha val="43137"/>
                    </a:srgbClr>
                  </a:outerShdw>
                </a:effectLst>
                <a:latin typeface="Times New Roman" pitchFamily="18" charset="0"/>
                <a:cs typeface="Times New Roman" pitchFamily="18" charset="0"/>
              </a:rPr>
              <a:t>«Поступай по отношению к другим так, как хочешь, чтобы они поступали по отношению к тебе». Осмысленность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есть ответственность, </a:t>
            </a:r>
            <a:r>
              <a:rPr lang="ru-RU" dirty="0">
                <a:effectLst>
                  <a:outerShdw blurRad="38100" dist="38100" dir="2700000" algn="tl">
                    <a:srgbClr val="000000">
                      <a:alpha val="43137"/>
                    </a:srgbClr>
                  </a:outerShdw>
                </a:effectLst>
                <a:latin typeface="Times New Roman" pitchFamily="18" charset="0"/>
                <a:cs typeface="Times New Roman" pitchFamily="18" charset="0"/>
              </a:rPr>
              <a:t>которая возлагается таким образом на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человека им же самим. </a:t>
            </a:r>
            <a:r>
              <a:rPr lang="ru-RU" dirty="0">
                <a:effectLst>
                  <a:outerShdw blurRad="38100" dist="38100" dir="2700000" algn="tl">
                    <a:srgbClr val="000000">
                      <a:alpha val="43137"/>
                    </a:srgbClr>
                  </a:outerShdw>
                </a:effectLst>
                <a:latin typeface="Times New Roman" pitchFamily="18" charset="0"/>
                <a:cs typeface="Times New Roman" pitchFamily="18" charset="0"/>
              </a:rPr>
              <a:t>Она есть воздаяние за праведность его отношения к другим людям. Гораздо легче тысячу раз произнести приведенную этическую формулу, чем один раз всерьез поступить в соответствии с нею, не считая при этом, что совершаешь подвиг самопожертвования.</a:t>
            </a:r>
          </a:p>
          <a:p>
            <a:pPr marL="342900" indent="-342900">
              <a:buAutoNum type="arabicPeriod" startAt="5"/>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Тема </a:t>
            </a:r>
            <a:r>
              <a:rPr lang="ru-RU" dirty="0">
                <a:effectLst>
                  <a:outerShdw blurRad="38100" dist="38100" dir="2700000" algn="tl">
                    <a:srgbClr val="000000">
                      <a:alpha val="43137"/>
                    </a:srgbClr>
                  </a:outerShdw>
                </a:effectLst>
                <a:latin typeface="Times New Roman" pitchFamily="18" charset="0"/>
                <a:cs typeface="Times New Roman" pitchFamily="18" charset="0"/>
              </a:rPr>
              <a:t>встречи человека с Богом – хотя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объясняется рационально, показана </a:t>
            </a:r>
            <a:r>
              <a:rPr lang="ru-RU" dirty="0">
                <a:effectLst>
                  <a:outerShdw blurRad="38100" dist="38100" dir="2700000" algn="tl">
                    <a:srgbClr val="000000">
                      <a:alpha val="43137"/>
                    </a:srgbClr>
                  </a:outerShdw>
                </a:effectLst>
                <a:latin typeface="Times New Roman" pitchFamily="18" charset="0"/>
                <a:cs typeface="Times New Roman" pitchFamily="18" charset="0"/>
              </a:rPr>
              <a:t>как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откровение (Хозяин и работник). Бог </a:t>
            </a:r>
            <a:r>
              <a:rPr lang="ru-RU" dirty="0">
                <a:effectLst>
                  <a:outerShdw blurRad="38100" dist="38100" dir="2700000" algn="tl">
                    <a:srgbClr val="000000">
                      <a:alpha val="43137"/>
                    </a:srgbClr>
                  </a:outerShdw>
                </a:effectLst>
                <a:latin typeface="Times New Roman" pitchFamily="18" charset="0"/>
                <a:cs typeface="Times New Roman" pitchFamily="18" charset="0"/>
              </a:rPr>
              <a:t>открывается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человеку </a:t>
            </a:r>
            <a:r>
              <a:rPr lang="ru-RU" dirty="0">
                <a:effectLst>
                  <a:outerShdw blurRad="38100" dist="38100" dir="2700000" algn="tl">
                    <a:srgbClr val="000000">
                      <a:alpha val="43137"/>
                    </a:srgbClr>
                  </a:outerShdw>
                </a:effectLst>
                <a:latin typeface="Times New Roman" pitchFamily="18" charset="0"/>
                <a:cs typeface="Times New Roman" pitchFamily="18" charset="0"/>
              </a:rPr>
              <a:t>лишь тогда,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когда </a:t>
            </a:r>
            <a:r>
              <a:rPr lang="ru-RU" dirty="0">
                <a:effectLst>
                  <a:outerShdw blurRad="38100" dist="38100" dir="2700000" algn="tl">
                    <a:srgbClr val="000000">
                      <a:alpha val="43137"/>
                    </a:srgbClr>
                  </a:outerShdw>
                </a:effectLst>
                <a:latin typeface="Times New Roman" pitchFamily="18" charset="0"/>
                <a:cs typeface="Times New Roman" pitchFamily="18" charset="0"/>
              </a:rPr>
              <a:t>человек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отрывается </a:t>
            </a:r>
            <a:r>
              <a:rPr lang="ru-RU" dirty="0">
                <a:effectLst>
                  <a:outerShdw blurRad="38100" dist="38100" dir="2700000" algn="tl">
                    <a:srgbClr val="000000">
                      <a:alpha val="43137"/>
                    </a:srgbClr>
                  </a:outerShdw>
                </a:effectLst>
                <a:latin typeface="Times New Roman" pitchFamily="18" charset="0"/>
                <a:cs typeface="Times New Roman" pitchFamily="18" charset="0"/>
              </a:rPr>
              <a:t>(или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открывает) </a:t>
            </a:r>
            <a:r>
              <a:rPr lang="ru-RU" dirty="0">
                <a:effectLst>
                  <a:outerShdw blurRad="38100" dist="38100" dir="2700000" algn="tl">
                    <a:srgbClr val="000000">
                      <a:alpha val="43137"/>
                    </a:srgbClr>
                  </a:outerShdw>
                </a:effectLst>
                <a:latin typeface="Times New Roman" pitchFamily="18" charset="0"/>
                <a:cs typeface="Times New Roman" pitchFamily="18" charset="0"/>
              </a:rPr>
              <a:t>себя Богу</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342900" indent="-342900">
              <a:buAutoNum type="arabicPeriod" startAt="5"/>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Бог </a:t>
            </a:r>
            <a:r>
              <a:rPr lang="ru-RU" dirty="0">
                <a:effectLst>
                  <a:outerShdw blurRad="38100" dist="38100" dir="2700000" algn="tl">
                    <a:srgbClr val="000000">
                      <a:alpha val="43137"/>
                    </a:srgbClr>
                  </a:outerShdw>
                </a:effectLst>
                <a:latin typeface="Times New Roman" pitchFamily="18" charset="0"/>
                <a:cs typeface="Times New Roman" pitchFamily="18" charset="0"/>
              </a:rPr>
              <a:t>в человеке – это основа для соединения людей во всемирном братстве. Здесь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Толстой опирается </a:t>
            </a:r>
            <a:r>
              <a:rPr lang="ru-RU" dirty="0">
                <a:effectLst>
                  <a:outerShdw blurRad="38100" dist="38100" dir="2700000" algn="tl">
                    <a:srgbClr val="000000">
                      <a:alpha val="43137"/>
                    </a:srgbClr>
                  </a:outerShdw>
                </a:effectLst>
                <a:latin typeface="Times New Roman" pitchFamily="18" charset="0"/>
                <a:cs typeface="Times New Roman" pitchFamily="18" charset="0"/>
              </a:rPr>
              <a:t>на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традиции мистического </a:t>
            </a:r>
            <a:r>
              <a:rPr lang="ru-RU" dirty="0" err="1">
                <a:effectLst>
                  <a:outerShdw blurRad="38100" dist="38100" dir="2700000" algn="tl">
                    <a:srgbClr val="000000">
                      <a:alpha val="43137"/>
                    </a:srgbClr>
                  </a:outerShdw>
                </a:effectLst>
                <a:latin typeface="Times New Roman" pitchFamily="18" charset="0"/>
                <a:cs typeface="Times New Roman" pitchFamily="18" charset="0"/>
              </a:rPr>
              <a:t>гнозиса</a:t>
            </a:r>
            <a:r>
              <a:rPr lang="ru-RU" dirty="0">
                <a:effectLst>
                  <a:outerShdw blurRad="38100" dist="38100" dir="2700000" algn="tl">
                    <a:srgbClr val="000000">
                      <a:alpha val="43137"/>
                    </a:srgbClr>
                  </a:outerShdw>
                </a:effectLst>
                <a:latin typeface="Times New Roman" pitchFamily="18" charset="0"/>
                <a:cs typeface="Times New Roman" pitchFamily="18" charset="0"/>
              </a:rPr>
              <a:t>, пришедшие к нам через масонство. </a:t>
            </a:r>
            <a:endParaRPr lang="ru-RU" dirty="0" smtClean="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AutoNum type="arabicPeriod" startAt="5"/>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Ни </a:t>
            </a:r>
            <a:r>
              <a:rPr lang="ru-RU" dirty="0">
                <a:effectLst>
                  <a:outerShdw blurRad="38100" dist="38100" dir="2700000" algn="tl">
                    <a:srgbClr val="000000">
                      <a:alpha val="43137"/>
                    </a:srgbClr>
                  </a:outerShdw>
                </a:effectLst>
                <a:latin typeface="Times New Roman" pitchFamily="18" charset="0"/>
                <a:cs typeface="Times New Roman" pitchFamily="18" charset="0"/>
              </a:rPr>
              <a:t>болезни, ни плотскую смерть Толсто не считал религиозным злом. Таковым он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считал </a:t>
            </a:r>
            <a:r>
              <a:rPr lang="ru-RU" dirty="0">
                <a:effectLst>
                  <a:outerShdw blurRad="38100" dist="38100" dir="2700000" algn="tl">
                    <a:srgbClr val="000000">
                      <a:alpha val="43137"/>
                    </a:srgbClr>
                  </a:outerShdw>
                </a:effectLst>
                <a:latin typeface="Times New Roman" pitchFamily="18" charset="0"/>
                <a:cs typeface="Times New Roman" pitchFamily="18" charset="0"/>
              </a:rPr>
              <a:t>лишь </a:t>
            </a:r>
            <a:r>
              <a:rPr lang="ru-RU" b="1" i="1" dirty="0">
                <a:effectLst>
                  <a:outerShdw blurRad="38100" dist="38100" dir="2700000" algn="tl">
                    <a:srgbClr val="000000">
                      <a:alpha val="43137"/>
                    </a:srgbClr>
                  </a:outerShdw>
                </a:effectLst>
                <a:latin typeface="Times New Roman" pitchFamily="18" charset="0"/>
                <a:cs typeface="Times New Roman" pitchFamily="18" charset="0"/>
              </a:rPr>
              <a:t>насилие</a:t>
            </a:r>
            <a:r>
              <a:rPr lang="ru-RU" dirty="0">
                <a:effectLst>
                  <a:outerShdw blurRad="38100" dist="38100" dir="2700000" algn="tl">
                    <a:srgbClr val="000000">
                      <a:alpha val="43137"/>
                    </a:srgbClr>
                  </a:outerShdw>
                </a:effectLst>
                <a:latin typeface="Times New Roman" pitchFamily="18" charset="0"/>
                <a:cs typeface="Times New Roman" pitchFamily="18" charset="0"/>
              </a:rPr>
              <a:t>,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которое </a:t>
            </a:r>
            <a:r>
              <a:rPr lang="ru-RU" dirty="0">
                <a:effectLst>
                  <a:outerShdw blurRad="38100" dist="38100" dir="2700000" algn="tl">
                    <a:srgbClr val="000000">
                      <a:alpha val="43137"/>
                    </a:srgbClr>
                  </a:outerShdw>
                </a:effectLst>
                <a:latin typeface="Times New Roman" pitchFamily="18" charset="0"/>
                <a:cs typeface="Times New Roman" pitchFamily="18" charset="0"/>
              </a:rPr>
              <a:t>надо изгнать и из общества и из веры.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Закон </a:t>
            </a:r>
            <a:r>
              <a:rPr lang="ru-RU" dirty="0">
                <a:effectLst>
                  <a:outerShdw blurRad="38100" dist="38100" dir="2700000" algn="tl">
                    <a:srgbClr val="000000">
                      <a:alpha val="43137"/>
                    </a:srgbClr>
                  </a:outerShdw>
                </a:effectLst>
                <a:latin typeface="Times New Roman" pitchFamily="18" charset="0"/>
                <a:cs typeface="Times New Roman" pitchFamily="18" charset="0"/>
              </a:rPr>
              <a:t>любви  против закона насилия. </a:t>
            </a:r>
            <a:endParaRPr lang="ru-RU" dirty="0" smtClean="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AutoNum type="arabicPeriod" startAt="5"/>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Источник </a:t>
            </a:r>
            <a:r>
              <a:rPr lang="ru-RU" dirty="0">
                <a:effectLst>
                  <a:outerShdw blurRad="38100" dist="38100" dir="2700000" algn="tl">
                    <a:srgbClr val="000000">
                      <a:alpha val="43137"/>
                    </a:srgbClr>
                  </a:outerShdw>
                </a:effectLst>
                <a:latin typeface="Times New Roman" pitchFamily="18" charset="0"/>
                <a:cs typeface="Times New Roman" pitchFamily="18" charset="0"/>
              </a:rPr>
              <a:t>насилия – государство и его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институты. Поэтому </a:t>
            </a:r>
            <a:r>
              <a:rPr lang="ru-RU" dirty="0">
                <a:effectLst>
                  <a:outerShdw blurRad="38100" dist="38100" dir="2700000" algn="tl">
                    <a:srgbClr val="000000">
                      <a:alpha val="43137"/>
                    </a:srgbClr>
                  </a:outerShdw>
                </a:effectLst>
                <a:latin typeface="Times New Roman" pitchFamily="18" charset="0"/>
                <a:cs typeface="Times New Roman" pitchFamily="18" charset="0"/>
              </a:rPr>
              <a:t>ни одой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институализированной формы </a:t>
            </a:r>
            <a:r>
              <a:rPr lang="ru-RU" dirty="0">
                <a:effectLst>
                  <a:outerShdw blurRad="38100" dist="38100" dir="2700000" algn="tl">
                    <a:srgbClr val="000000">
                      <a:alpha val="43137"/>
                    </a:srgbClr>
                  </a:outerShdw>
                </a:effectLst>
                <a:latin typeface="Times New Roman" pitchFamily="18" charset="0"/>
                <a:cs typeface="Times New Roman" pitchFamily="18" charset="0"/>
              </a:rPr>
              <a:t>религии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не </a:t>
            </a:r>
            <a:r>
              <a:rPr lang="ru-RU" dirty="0">
                <a:effectLst>
                  <a:outerShdw blurRad="38100" dist="38100" dir="2700000" algn="tl">
                    <a:srgbClr val="000000">
                      <a:alpha val="43137"/>
                    </a:srgbClr>
                  </a:outerShdw>
                </a:effectLst>
                <a:latin typeface="Times New Roman" pitchFamily="18" charset="0"/>
                <a:cs typeface="Times New Roman" pitchFamily="18" charset="0"/>
              </a:rPr>
              <a:t>признавал. </a:t>
            </a:r>
            <a:endParaRPr lang="ru-RU" dirty="0" smtClean="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AutoNum type="arabicPeriod" startAt="5"/>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Его </a:t>
            </a:r>
            <a:r>
              <a:rPr lang="ru-RU" dirty="0">
                <a:effectLst>
                  <a:outerShdw blurRad="38100" dist="38100" dir="2700000" algn="tl">
                    <a:srgbClr val="000000">
                      <a:alpha val="43137"/>
                    </a:srgbClr>
                  </a:outerShdw>
                </a:effectLst>
                <a:latin typeface="Times New Roman" pitchFamily="18" charset="0"/>
                <a:cs typeface="Times New Roman" pitchFamily="18" charset="0"/>
              </a:rPr>
              <a:t>бог – не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всекарающее</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a:effectLst>
                  <a:outerShdw blurRad="38100" dist="38100" dir="2700000" algn="tl">
                    <a:srgbClr val="000000">
                      <a:alpha val="43137"/>
                    </a:srgbClr>
                  </a:outerShdw>
                </a:effectLst>
                <a:latin typeface="Times New Roman" pitchFamily="18" charset="0"/>
                <a:cs typeface="Times New Roman" pitchFamily="18" charset="0"/>
              </a:rPr>
              <a:t>но </a:t>
            </a:r>
            <a:r>
              <a:rPr lang="ru-RU" dirty="0" err="1">
                <a:effectLst>
                  <a:outerShdw blurRad="38100" dist="38100" dir="2700000" algn="tl">
                    <a:srgbClr val="000000">
                      <a:alpha val="43137"/>
                    </a:srgbClr>
                  </a:outerShdw>
                </a:effectLst>
                <a:latin typeface="Times New Roman" pitchFamily="18" charset="0"/>
                <a:cs typeface="Times New Roman" pitchFamily="18" charset="0"/>
              </a:rPr>
              <a:t>вселюбящее</a:t>
            </a:r>
            <a:r>
              <a:rPr lang="ru-RU" dirty="0">
                <a:effectLst>
                  <a:outerShdw blurRad="38100" dist="38100" dir="2700000" algn="tl">
                    <a:srgbClr val="000000">
                      <a:alpha val="43137"/>
                    </a:srgbClr>
                  </a:outerShdw>
                </a:effectLst>
                <a:latin typeface="Times New Roman" pitchFamily="18" charset="0"/>
                <a:cs typeface="Times New Roman" pitchFamily="18" charset="0"/>
              </a:rPr>
              <a:t> начало, равное самой жизни. </a:t>
            </a:r>
          </a:p>
        </p:txBody>
      </p:sp>
    </p:spTree>
    <p:extLst>
      <p:ext uri="{BB962C8B-B14F-4D97-AF65-F5344CB8AC3E}">
        <p14:creationId xmlns:p14="http://schemas.microsoft.com/office/powerpoint/2010/main" val="348920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776864" cy="864096"/>
          </a:xfrm>
        </p:spPr>
        <p:txBody>
          <a:bodyPr/>
          <a:lstStyle/>
          <a:p>
            <a:pPr marL="0" indent="0">
              <a:buNone/>
            </a:pPr>
            <a:r>
              <a:rPr lang="ru-RU" sz="2400" dirty="0" smtClean="0"/>
              <a:t>Достоевский и Лев Толстой: дискуссия о смысле жизни</a:t>
            </a:r>
            <a:endParaRPr lang="ru-RU" sz="2400" dirty="0"/>
          </a:p>
        </p:txBody>
      </p:sp>
      <p:sp>
        <p:nvSpPr>
          <p:cNvPr id="3" name="Объект 2"/>
          <p:cNvSpPr>
            <a:spLocks noGrp="1"/>
          </p:cNvSpPr>
          <p:nvPr>
            <p:ph sz="quarter" idx="13"/>
          </p:nvPr>
        </p:nvSpPr>
        <p:spPr>
          <a:xfrm>
            <a:off x="611560" y="1268759"/>
            <a:ext cx="3878143" cy="2937479"/>
          </a:xfrm>
        </p:spPr>
        <p:txBody>
          <a:bodyPr>
            <a:normAutofit/>
          </a:bodyPr>
          <a:lstStyle/>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Исповедь Достоевского:</a:t>
            </a:r>
          </a:p>
          <a:p>
            <a:r>
              <a:rPr lang="ru-RU" sz="2400" dirty="0" smtClean="0">
                <a:latin typeface="Times New Roman" pitchFamily="18" charset="0"/>
                <a:cs typeface="Times New Roman" pitchFamily="18" charset="0"/>
              </a:rPr>
              <a:t>Кто его герои</a:t>
            </a:r>
          </a:p>
          <a:p>
            <a:r>
              <a:rPr lang="ru-RU" sz="2400" dirty="0" smtClean="0">
                <a:latin typeface="Times New Roman" pitchFamily="18" charset="0"/>
                <a:cs typeface="Times New Roman" pitchFamily="18" charset="0"/>
              </a:rPr>
              <a:t>В чем его вера</a:t>
            </a:r>
          </a:p>
          <a:p>
            <a:r>
              <a:rPr lang="ru-RU" sz="2400" dirty="0" smtClean="0">
                <a:latin typeface="Times New Roman" pitchFamily="18" charset="0"/>
                <a:cs typeface="Times New Roman" pitchFamily="18" charset="0"/>
              </a:rPr>
              <a:t>В чем смысл жизни </a:t>
            </a:r>
            <a:endParaRPr lang="ru-RU" sz="2400" dirty="0">
              <a:latin typeface="Times New Roman" pitchFamily="18" charset="0"/>
              <a:cs typeface="Times New Roman" pitchFamily="18" charset="0"/>
            </a:endParaRPr>
          </a:p>
        </p:txBody>
      </p:sp>
      <p:sp>
        <p:nvSpPr>
          <p:cNvPr id="4" name="Объект 3"/>
          <p:cNvSpPr>
            <a:spLocks noGrp="1"/>
          </p:cNvSpPr>
          <p:nvPr>
            <p:ph sz="quarter" idx="14"/>
          </p:nvPr>
        </p:nvSpPr>
        <p:spPr>
          <a:xfrm>
            <a:off x="4645152" y="1340768"/>
            <a:ext cx="3959296" cy="2865472"/>
          </a:xfrm>
        </p:spPr>
        <p:txBody>
          <a:bodyPr>
            <a:normAutofit/>
          </a:bodyPr>
          <a:lstStyle/>
          <a:p>
            <a:r>
              <a:rPr lang="ru-RU" sz="2400" b="1" dirty="0">
                <a:effectLst>
                  <a:outerShdw blurRad="38100" dist="38100" dir="2700000" algn="tl">
                    <a:srgbClr val="000000">
                      <a:alpha val="43137"/>
                    </a:srgbClr>
                  </a:outerShdw>
                </a:effectLst>
                <a:latin typeface="Times New Roman" pitchFamily="18" charset="0"/>
                <a:cs typeface="Times New Roman" pitchFamily="18" charset="0"/>
              </a:rPr>
              <a:t>Исповедь </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Толстого:</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a:p>
            <a:r>
              <a:rPr lang="ru-RU" sz="2400" dirty="0">
                <a:latin typeface="Times New Roman" pitchFamily="18" charset="0"/>
                <a:cs typeface="Times New Roman" pitchFamily="18" charset="0"/>
              </a:rPr>
              <a:t>Кто его герои</a:t>
            </a:r>
          </a:p>
          <a:p>
            <a:r>
              <a:rPr lang="ru-RU" sz="2400" dirty="0">
                <a:latin typeface="Times New Roman" pitchFamily="18" charset="0"/>
                <a:cs typeface="Times New Roman" pitchFamily="18" charset="0"/>
              </a:rPr>
              <a:t>В чем его вера</a:t>
            </a:r>
          </a:p>
          <a:p>
            <a:r>
              <a:rPr lang="ru-RU" sz="2400" dirty="0">
                <a:latin typeface="Times New Roman" pitchFamily="18" charset="0"/>
                <a:cs typeface="Times New Roman" pitchFamily="18" charset="0"/>
              </a:rPr>
              <a:t>В чем смысл жизни </a:t>
            </a:r>
          </a:p>
          <a:p>
            <a:endParaRPr lang="ru-RU" dirty="0"/>
          </a:p>
        </p:txBody>
      </p:sp>
    </p:spTree>
    <p:extLst>
      <p:ext uri="{BB962C8B-B14F-4D97-AF65-F5344CB8AC3E}">
        <p14:creationId xmlns:p14="http://schemas.microsoft.com/office/powerpoint/2010/main" val="1264494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6"/>
            <a:ext cx="8136904" cy="6370975"/>
          </a:xfrm>
          <a:prstGeom prst="rect">
            <a:avLst/>
          </a:prstGeom>
        </p:spPr>
        <p:txBody>
          <a:bodyPr wrap="square">
            <a:spAutoFit/>
          </a:bodyPr>
          <a:lstStyle/>
          <a:p>
            <a:pPr algn="ct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Работы о смысле жизни:</a:t>
            </a:r>
          </a:p>
          <a:p>
            <a:pPr algn="just"/>
            <a:r>
              <a:rPr lang="ru-RU" sz="2400" i="1" dirty="0" smtClean="0">
                <a:latin typeface="Times New Roman" pitchFamily="18" charset="0"/>
                <a:cs typeface="Times New Roman" pitchFamily="18" charset="0"/>
              </a:rPr>
              <a:t>В.В. Розанов. </a:t>
            </a:r>
            <a:r>
              <a:rPr lang="ru-RU" sz="2400" dirty="0" smtClean="0">
                <a:latin typeface="Times New Roman" pitchFamily="18" charset="0"/>
                <a:cs typeface="Times New Roman" pitchFamily="18" charset="0"/>
              </a:rPr>
              <a:t>«Цель человеческой жизни» (1892);</a:t>
            </a:r>
          </a:p>
          <a:p>
            <a:pPr algn="just"/>
            <a:r>
              <a:rPr lang="ru-RU" sz="2400" i="1" dirty="0" err="1" smtClean="0">
                <a:latin typeface="Times New Roman" pitchFamily="18" charset="0"/>
                <a:cs typeface="Times New Roman" pitchFamily="18" charset="0"/>
              </a:rPr>
              <a:t>В.В.Розанов</a:t>
            </a:r>
            <a:r>
              <a:rPr lang="ru-RU" sz="2400" i="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«Легенда о Великом Инквизиторе Достоевского» (1892)</a:t>
            </a:r>
          </a:p>
          <a:p>
            <a:pPr algn="just"/>
            <a:r>
              <a:rPr lang="ru-RU" sz="2400" i="1" dirty="0" smtClean="0">
                <a:latin typeface="Times New Roman" pitchFamily="18" charset="0"/>
                <a:cs typeface="Times New Roman" pitchFamily="18" charset="0"/>
              </a:rPr>
              <a:t>В.И. Несмелов. </a:t>
            </a:r>
            <a:r>
              <a:rPr lang="ru-RU" sz="2400" dirty="0" smtClean="0">
                <a:latin typeface="Times New Roman" pitchFamily="18" charset="0"/>
                <a:cs typeface="Times New Roman" pitchFamily="18" charset="0"/>
              </a:rPr>
              <a:t>Вопрос о смысле жизни в учении </a:t>
            </a:r>
            <a:r>
              <a:rPr lang="ru-RU" sz="2400" smtClean="0">
                <a:latin typeface="Times New Roman" pitchFamily="18" charset="0"/>
                <a:cs typeface="Times New Roman" pitchFamily="18" charset="0"/>
              </a:rPr>
              <a:t>новозаветного откровения (1895</a:t>
            </a:r>
            <a:r>
              <a:rPr lang="ru-RU" sz="2400" dirty="0" smtClean="0">
                <a:latin typeface="Times New Roman" pitchFamily="18" charset="0"/>
                <a:cs typeface="Times New Roman" pitchFamily="18" charset="0"/>
              </a:rPr>
              <a:t>)</a:t>
            </a:r>
          </a:p>
          <a:p>
            <a:pPr algn="just"/>
            <a:r>
              <a:rPr lang="ru-RU" sz="2400" i="1" dirty="0" smtClean="0">
                <a:latin typeface="Times New Roman" pitchFamily="18" charset="0"/>
                <a:cs typeface="Times New Roman" pitchFamily="18" charset="0"/>
              </a:rPr>
              <a:t>В.С. Соловьёв</a:t>
            </a:r>
            <a:r>
              <a:rPr lang="ru-RU" sz="2400" dirty="0" smtClean="0">
                <a:latin typeface="Times New Roman" pitchFamily="18" charset="0"/>
                <a:cs typeface="Times New Roman" pitchFamily="18" charset="0"/>
              </a:rPr>
              <a:t>. «Нравственный смысл жизни» (1896-1898) (введение к работе «Оправдание добра»</a:t>
            </a:r>
          </a:p>
          <a:p>
            <a:pPr algn="just"/>
            <a:r>
              <a:rPr lang="ru-RU" sz="2400" i="1" dirty="0" smtClean="0">
                <a:latin typeface="Times New Roman" pitchFamily="18" charset="0"/>
                <a:cs typeface="Times New Roman" pitchFamily="18" charset="0"/>
              </a:rPr>
              <a:t>А.И. Введенский. </a:t>
            </a:r>
            <a:r>
              <a:rPr lang="ru-RU" sz="2400" dirty="0" smtClean="0">
                <a:latin typeface="Times New Roman" pitchFamily="18" charset="0"/>
                <a:cs typeface="Times New Roman" pitchFamily="18" charset="0"/>
              </a:rPr>
              <a:t>Условие допустимости веры и смысл жизни (1896)</a:t>
            </a:r>
          </a:p>
          <a:p>
            <a:pPr algn="just"/>
            <a:r>
              <a:rPr lang="ru-RU" sz="2400" i="1" dirty="0" smtClean="0">
                <a:latin typeface="Times New Roman" pitchFamily="18" charset="0"/>
                <a:cs typeface="Times New Roman" pitchFamily="18" charset="0"/>
              </a:rPr>
              <a:t>М.М. </a:t>
            </a:r>
            <a:r>
              <a:rPr lang="ru-RU" sz="2400" i="1" dirty="0" err="1" smtClean="0">
                <a:latin typeface="Times New Roman" pitchFamily="18" charset="0"/>
                <a:cs typeface="Times New Roman" pitchFamily="18" charset="0"/>
              </a:rPr>
              <a:t>Тареев</a:t>
            </a:r>
            <a:r>
              <a:rPr lang="ru-RU" sz="2400" dirty="0" smtClean="0">
                <a:latin typeface="Times New Roman" pitchFamily="18" charset="0"/>
                <a:cs typeface="Times New Roman" pitchFamily="18" charset="0"/>
              </a:rPr>
              <a:t>. «Цель и смысл жизни» (1901)</a:t>
            </a:r>
          </a:p>
          <a:p>
            <a:pPr algn="just"/>
            <a:r>
              <a:rPr lang="ru-RU" sz="2400" i="1" dirty="0" smtClean="0">
                <a:latin typeface="Times New Roman" pitchFamily="18" charset="0"/>
                <a:cs typeface="Times New Roman" pitchFamily="18" charset="0"/>
              </a:rPr>
              <a:t>Е.Н. Трубецкой</a:t>
            </a:r>
            <a:r>
              <a:rPr lang="ru-RU" sz="2400" dirty="0" smtClean="0">
                <a:latin typeface="Times New Roman" pitchFamily="18" charset="0"/>
                <a:cs typeface="Times New Roman" pitchFamily="18" charset="0"/>
              </a:rPr>
              <a:t>. «Смысл жизни» (1918)</a:t>
            </a:r>
          </a:p>
          <a:p>
            <a:pPr algn="just"/>
            <a:r>
              <a:rPr lang="ru-RU" sz="2400" i="1" dirty="0" smtClean="0">
                <a:latin typeface="Times New Roman" pitchFamily="18" charset="0"/>
                <a:cs typeface="Times New Roman" pitchFamily="18" charset="0"/>
              </a:rPr>
              <a:t>С.Л. Франк</a:t>
            </a:r>
            <a:r>
              <a:rPr lang="ru-RU" sz="2400" dirty="0" smtClean="0">
                <a:latin typeface="Times New Roman" pitchFamily="18" charset="0"/>
                <a:cs typeface="Times New Roman" pitchFamily="18" charset="0"/>
              </a:rPr>
              <a:t>. «Смысл жизни» (1918)</a:t>
            </a:r>
          </a:p>
          <a:p>
            <a:pPr algn="just"/>
            <a:r>
              <a:rPr lang="ru-RU" sz="2400" dirty="0" smtClean="0">
                <a:latin typeface="Times New Roman" pitchFamily="18" charset="0"/>
                <a:cs typeface="Times New Roman" pitchFamily="18" charset="0"/>
              </a:rPr>
              <a:t>от. </a:t>
            </a:r>
            <a:r>
              <a:rPr lang="ru-RU" sz="2400" i="1" dirty="0" smtClean="0">
                <a:latin typeface="Times New Roman" pitchFamily="18" charset="0"/>
                <a:cs typeface="Times New Roman" pitchFamily="18" charset="0"/>
              </a:rPr>
              <a:t>Г. Флоровский</a:t>
            </a:r>
            <a:r>
              <a:rPr lang="ru-RU" sz="2400" dirty="0" smtClean="0">
                <a:latin typeface="Times New Roman" pitchFamily="18" charset="0"/>
                <a:cs typeface="Times New Roman" pitchFamily="18" charset="0"/>
              </a:rPr>
              <a:t>. Смысл истории и смысл жизни (1921). </a:t>
            </a:r>
          </a:p>
          <a:p>
            <a:pPr algn="just"/>
            <a:endParaRPr lang="ru-RU" sz="2400" dirty="0">
              <a:latin typeface="Times New Roman" pitchFamily="18" charset="0"/>
              <a:cs typeface="Times New Roman" pitchFamily="18" charset="0"/>
            </a:endParaRPr>
          </a:p>
          <a:p>
            <a:pPr algn="just"/>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Смысл жизни. Сокровища русской религиозной мысли. Антология/сост. Н.К. Гаврюшин. – М.: Прогресс, 1994. </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6732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8" y="21098"/>
            <a:ext cx="8253126" cy="383566"/>
          </a:xfrm>
        </p:spPr>
        <p:txBody>
          <a:bodyPr>
            <a:normAutofit fontScale="90000"/>
          </a:bodyPr>
          <a:lstStyle/>
          <a:p>
            <a:r>
              <a:rPr lang="ru-RU" sz="3200" dirty="0">
                <a:latin typeface="Times New Roman" pitchFamily="18" charset="0"/>
                <a:cs typeface="Times New Roman" pitchFamily="18" charset="0"/>
              </a:rPr>
              <a:t>Я желаю счастья Вам… </a:t>
            </a:r>
          </a:p>
        </p:txBody>
      </p:sp>
      <p:sp>
        <p:nvSpPr>
          <p:cNvPr id="3" name="Объект 2"/>
          <p:cNvSpPr>
            <a:spLocks noGrp="1"/>
          </p:cNvSpPr>
          <p:nvPr>
            <p:ph sz="quarter" idx="13"/>
          </p:nvPr>
        </p:nvSpPr>
        <p:spPr>
          <a:xfrm>
            <a:off x="0" y="320349"/>
            <a:ext cx="8892480" cy="6525344"/>
          </a:xfrm>
        </p:spPr>
        <p:txBody>
          <a:bodyPr>
            <a:noAutofit/>
          </a:bodyPr>
          <a:lstStyle/>
          <a:p>
            <a:pPr algn="just">
              <a:spcBef>
                <a:spcPts val="0"/>
              </a:spcBef>
              <a:spcAft>
                <a:spcPts val="0"/>
              </a:spcAft>
            </a:pPr>
            <a:r>
              <a:rPr lang="ru-RU" sz="2000" dirty="0" err="1" smtClean="0">
                <a:effectLst>
                  <a:outerShdw blurRad="38100" dist="38100" dir="2700000" algn="tl">
                    <a:srgbClr val="000000">
                      <a:alpha val="43137"/>
                    </a:srgbClr>
                  </a:outerShdw>
                </a:effectLst>
                <a:latin typeface="Times New Roman" pitchFamily="18" charset="0"/>
                <a:cs typeface="Times New Roman" pitchFamily="18" charset="0"/>
              </a:rPr>
              <a:t>Европоцентризм</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эволюционизм и позитивизм;</a:t>
            </a:r>
          </a:p>
          <a:p>
            <a:pPr algn="just">
              <a:spcBef>
                <a:spcPts val="0"/>
              </a:spcBef>
              <a:spcAft>
                <a:spcPts val="0"/>
              </a:spcAft>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Появление утилитаризма </a:t>
            </a: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vs.</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кантианство;</a:t>
            </a:r>
          </a:p>
          <a:p>
            <a:pPr algn="just">
              <a:spcBef>
                <a:spcPts val="0"/>
              </a:spcBef>
              <a:spcAft>
                <a:spcPts val="0"/>
              </a:spcAft>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Нет </a:t>
            </a:r>
            <a:r>
              <a:rPr lang="ru-RU" sz="2000" dirty="0" err="1" smtClean="0">
                <a:effectLst>
                  <a:outerShdw blurRad="38100" dist="38100" dir="2700000" algn="tl">
                    <a:srgbClr val="000000">
                      <a:alpha val="43137"/>
                    </a:srgbClr>
                  </a:outerShdw>
                </a:effectLst>
                <a:latin typeface="Times New Roman" pitchFamily="18" charset="0"/>
                <a:cs typeface="Times New Roman" pitchFamily="18" charset="0"/>
              </a:rPr>
              <a:t>самоценности</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добродетели и достоинства человека, есть просвещённая рациональность;</a:t>
            </a:r>
          </a:p>
          <a:p>
            <a:pPr algn="just">
              <a:spcBef>
                <a:spcPts val="0"/>
              </a:spcBef>
              <a:spcAft>
                <a:spcPts val="0"/>
              </a:spcAft>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И. Бентам </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«Введение в основание нравственности и законодательства»; Дж.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С. Милль </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«О свободе»; «Утилитаризм». </a:t>
            </a:r>
          </a:p>
          <a:p>
            <a:pPr algn="just">
              <a:spcBef>
                <a:spcPts val="0"/>
              </a:spcBef>
              <a:spcAft>
                <a:spcPts val="0"/>
              </a:spcAft>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Утилитарная концепция счастья: </a:t>
            </a:r>
          </a:p>
          <a:p>
            <a:pPr algn="just">
              <a:spcBef>
                <a:spcPts val="0"/>
              </a:spcBef>
              <a:spcAft>
                <a:spcPts val="0"/>
              </a:spcAft>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Вопрос о смысле жизни: не вопрос </a:t>
            </a:r>
            <a:r>
              <a:rPr lang="ru-RU" sz="2000" i="1" dirty="0" smtClean="0">
                <a:effectLst>
                  <a:outerShdw blurRad="38100" dist="38100" dir="2700000" algn="tl">
                    <a:srgbClr val="000000">
                      <a:alpha val="43137"/>
                    </a:srgbClr>
                  </a:outerShdw>
                </a:effectLst>
                <a:latin typeface="Times New Roman" pitchFamily="18" charset="0"/>
                <a:cs typeface="Times New Roman" pitchFamily="18" charset="0"/>
              </a:rPr>
              <a:t>о должном</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но вопрос </a:t>
            </a:r>
            <a:r>
              <a:rPr lang="ru-RU" sz="2000" i="1" dirty="0" smtClean="0">
                <a:effectLst>
                  <a:outerShdw blurRad="38100" dist="38100" dir="2700000" algn="tl">
                    <a:srgbClr val="000000">
                      <a:alpha val="43137"/>
                    </a:srgbClr>
                  </a:outerShdw>
                </a:effectLst>
                <a:latin typeface="Times New Roman" pitchFamily="18" charset="0"/>
                <a:cs typeface="Times New Roman" pitchFamily="18" charset="0"/>
              </a:rPr>
              <a:t>о сущем</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что составляет наличную цель жизни человека;</a:t>
            </a:r>
          </a:p>
          <a:p>
            <a:pPr algn="just">
              <a:spcBef>
                <a:spcPts val="0"/>
              </a:spcBef>
              <a:spcAft>
                <a:spcPts val="0"/>
              </a:spcAft>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Различение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сущего и должного, поступка и мотиво</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в: «</a:t>
            </a:r>
            <a:r>
              <a:rPr lang="ru-RU" sz="2000" dirty="0">
                <a:effectLst>
                  <a:outerShdw blurRad="38100" dist="38100" dir="2700000" algn="tl">
                    <a:srgbClr val="000000">
                      <a:alpha val="43137"/>
                    </a:srgbClr>
                  </a:outerShdw>
                </a:effectLst>
                <a:latin typeface="Times New Roman" pitchFamily="18" charset="0"/>
                <a:cs typeface="Times New Roman" pitchFamily="18" charset="0"/>
              </a:rPr>
              <a:t>«Нравственность действия зависит всецело от намерения, т.е. от того, что хочет человек сделать. Но мотив, т.е. чувство, которое заставляет его хотеть, но при этом не влияет на характер действия, на самом деле никак не определяет его нравственность; однако от него очень даже зависит наша моральная оценка действующего лица, особенно, если указывает на преобладание хороших или дурных привычек, - а это уже наклонности характера, проявления которых могут привести к тем или иным серьезным последствиям» (Милль)– </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утилитарные смыслы жизни;</a:t>
            </a:r>
          </a:p>
          <a:p>
            <a:pPr algn="just">
              <a:spcBef>
                <a:spcPts val="0"/>
              </a:spcBef>
              <a:spcAft>
                <a:spcPts val="0"/>
              </a:spcAft>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На пути к счастью: главное – не процесс, но результат; количественный подход: увеличение счастья как принесение пользы; </a:t>
            </a:r>
            <a:r>
              <a:rPr lang="ru-RU" sz="2000" dirty="0">
                <a:effectLst>
                  <a:outerShdw blurRad="38100" dist="38100" dir="2700000" algn="tl">
                    <a:srgbClr val="000000">
                      <a:alpha val="43137"/>
                    </a:srgbClr>
                  </a:outerShdw>
                </a:effectLst>
                <a:latin typeface="Times New Roman" pitchFamily="18" charset="0"/>
                <a:cs typeface="Times New Roman" pitchFamily="18" charset="0"/>
              </a:rPr>
              <a:t>Путь к счастью – это рациональное поведение, направленное на общественную пользу</a:t>
            </a:r>
          </a:p>
        </p:txBody>
      </p:sp>
    </p:spTree>
    <p:extLst>
      <p:ext uri="{BB962C8B-B14F-4D97-AF65-F5344CB8AC3E}">
        <p14:creationId xmlns:p14="http://schemas.microsoft.com/office/powerpoint/2010/main" val="252581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79912" y="332656"/>
            <a:ext cx="4824536" cy="6186309"/>
          </a:xfrm>
          <a:prstGeom prst="rect">
            <a:avLst/>
          </a:prstGeom>
        </p:spPr>
        <p:txBody>
          <a:bodyPr wrap="square">
            <a:spAutoFit/>
          </a:bodyPr>
          <a:lstStyle/>
          <a:p>
            <a:pPr algn="just"/>
            <a:r>
              <a:rPr lang="ru-RU" sz="1600" b="1" dirty="0" smtClean="0">
                <a:latin typeface="Times New Roman" pitchFamily="18" charset="0"/>
                <a:cs typeface="Times New Roman" pitchFamily="18" charset="0"/>
              </a:rPr>
              <a:t>Милль</a:t>
            </a:r>
            <a:r>
              <a:rPr lang="ru-RU" sz="16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«под счастьем подразумевается удовольствие и отсутствие боли… удовольствие и отсутствие страдания являются в конечном счете единственными вещами, которые желают люди»… </a:t>
            </a:r>
          </a:p>
          <a:p>
            <a:pPr algn="just"/>
            <a:r>
              <a:rPr lang="ru-RU" b="1" dirty="0" smtClean="0">
                <a:latin typeface="Times New Roman" pitchFamily="18" charset="0"/>
                <a:cs typeface="Times New Roman" pitchFamily="18" charset="0"/>
              </a:rPr>
              <a:t>Милль</a:t>
            </a:r>
            <a:r>
              <a:rPr lang="ru-RU" dirty="0" smtClean="0">
                <a:latin typeface="Times New Roman" pitchFamily="18" charset="0"/>
                <a:cs typeface="Times New Roman" pitchFamily="18" charset="0"/>
              </a:rPr>
              <a:t>: «в соответствии с принципом наибольшего счастья высшая цель – это жизнь, по возможности свободная от страданий и полная удовольствий, как в смысле количества, так и качества. Умение оценивать качество и соотносить его с количеством является преимуществом тех, кому посчастливилось приобрести соответствующий опыт». </a:t>
            </a:r>
          </a:p>
          <a:p>
            <a:pPr algn="just"/>
            <a:r>
              <a:rPr lang="ru-RU" b="1" dirty="0" smtClean="0">
                <a:latin typeface="Times New Roman" pitchFamily="18" charset="0"/>
                <a:cs typeface="Times New Roman" pitchFamily="18" charset="0"/>
              </a:rPr>
              <a:t>Бентам:</a:t>
            </a:r>
            <a:r>
              <a:rPr lang="ru-RU" dirty="0" smtClean="0">
                <a:latin typeface="Times New Roman" pitchFamily="18" charset="0"/>
                <a:cs typeface="Times New Roman" pitchFamily="18" charset="0"/>
              </a:rPr>
              <a:t> «счастье отдельных лиц, из которых составляется общество, т.е. их удовольствия и их безопасность, есть цель и единственная цель, которую должен иметь в виду законодатель: это — единственный стандарт, с которым каждое отдельное лицо, насколько это зависит от законодателя, должно бы быть заставлено сообразовать свое поведение».</a:t>
            </a:r>
          </a:p>
          <a:p>
            <a:pPr algn="just"/>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28" y="476672"/>
            <a:ext cx="3547886" cy="199568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89287" y="2780928"/>
            <a:ext cx="2886567" cy="4077072"/>
          </a:xfrm>
          <a:prstGeom prst="rect">
            <a:avLst/>
          </a:prstGeom>
        </p:spPr>
      </p:pic>
    </p:spTree>
    <p:extLst>
      <p:ext uri="{BB962C8B-B14F-4D97-AF65-F5344CB8AC3E}">
        <p14:creationId xmlns:p14="http://schemas.microsoft.com/office/powerpoint/2010/main" val="346071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980728"/>
            <a:ext cx="3712470" cy="4978408"/>
          </a:xfrm>
          <a:prstGeom prst="rect">
            <a:avLst/>
          </a:prstGeom>
        </p:spPr>
      </p:pic>
      <p:sp>
        <p:nvSpPr>
          <p:cNvPr id="7" name="Прямоугольник 6"/>
          <p:cNvSpPr/>
          <p:nvPr/>
        </p:nvSpPr>
        <p:spPr>
          <a:xfrm>
            <a:off x="4386657" y="807664"/>
            <a:ext cx="4248472" cy="5324535"/>
          </a:xfrm>
          <a:prstGeom prst="rect">
            <a:avLst/>
          </a:prstGeom>
        </p:spPr>
        <p:txBody>
          <a:bodyPr wrap="square">
            <a:spAutoFit/>
          </a:bodyPr>
          <a:lstStyle/>
          <a:p>
            <a:pPr fontAlgn="base"/>
            <a:r>
              <a:rPr lang="ru-RU" sz="2000" dirty="0" smtClean="0">
                <a:latin typeface="Times New Roman" pitchFamily="18" charset="0"/>
                <a:cs typeface="Times New Roman" pitchFamily="18" charset="0"/>
              </a:rPr>
              <a:t>Для </a:t>
            </a:r>
            <a:r>
              <a:rPr lang="ru-RU" sz="2000" dirty="0">
                <a:latin typeface="Times New Roman" pitchFamily="18" charset="0"/>
                <a:cs typeface="Times New Roman" pitchFamily="18" charset="0"/>
              </a:rPr>
              <a:t>каждого россиянина важно ставить перед собой амбициозные цели и задачи. Достижение высоких целей пойдет во благо не только самому человеку, но и станет успехом для всей страны</a:t>
            </a:r>
            <a:r>
              <a:rPr lang="ru-RU" sz="2000" b="1" dirty="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pPr fontAlgn="base"/>
            <a:r>
              <a:rPr lang="ru-RU" sz="2000" b="1" dirty="0">
                <a:latin typeface="Times New Roman" pitchFamily="18" charset="0"/>
                <a:cs typeface="Times New Roman" pitchFamily="18" charset="0"/>
              </a:rPr>
              <a:t> Счастье</a:t>
            </a:r>
            <a:r>
              <a:rPr lang="ru-RU" sz="2000" dirty="0">
                <a:latin typeface="Times New Roman" pitchFamily="18" charset="0"/>
                <a:cs typeface="Times New Roman" pitchFamily="18" charset="0"/>
              </a:rPr>
              <a:t> есть только у тех, кто не «сидит на золоте, как Гобсек», а вкладывает средства для будущего развития своей страны и блага людей.</a:t>
            </a:r>
          </a:p>
          <a:p>
            <a:r>
              <a:rPr lang="ru-RU" sz="2000" dirty="0">
                <a:latin typeface="Times New Roman" pitchFamily="18" charset="0"/>
                <a:cs typeface="Times New Roman" pitchFamily="18" charset="0"/>
              </a:rPr>
              <a:t>"Давайте не будем забывать, что жизнь конечна. Во втором-третьем поколении накопленные богатства, как правило, уходят из семьи…, все распыляется, расходится...", - </a:t>
            </a:r>
            <a:r>
              <a:rPr lang="ru-RU" sz="2000" dirty="0" smtClean="0">
                <a:latin typeface="Times New Roman" pitchFamily="18" charset="0"/>
                <a:cs typeface="Times New Roman" pitchFamily="18" charset="0"/>
              </a:rPr>
              <a:t>форум </a:t>
            </a:r>
            <a:r>
              <a:rPr lang="ru-RU" sz="2000" dirty="0">
                <a:latin typeface="Times New Roman" pitchFamily="18" charset="0"/>
                <a:cs typeface="Times New Roman" pitchFamily="18" charset="0"/>
              </a:rPr>
              <a:t>"</a:t>
            </a:r>
            <a:r>
              <a:rPr lang="ru-RU" sz="2000" dirty="0" err="1" smtClean="0">
                <a:latin typeface="Times New Roman" pitchFamily="18" charset="0"/>
                <a:cs typeface="Times New Roman" pitchFamily="18" charset="0"/>
              </a:rPr>
              <a:t>ПроеКТОриЯ</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,декабрь 2018</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75212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
            <a:ext cx="8568952" cy="6863417"/>
          </a:xfrm>
          <a:prstGeom prst="rect">
            <a:avLst/>
          </a:prstGeom>
        </p:spPr>
        <p:txBody>
          <a:bodyPr wrap="square">
            <a:spAutoFit/>
          </a:bodyPr>
          <a:lstStyle/>
          <a:p>
            <a:pPr algn="just"/>
            <a:r>
              <a:rPr lang="ru-RU" sz="2000" b="1" dirty="0" smtClean="0">
                <a:latin typeface="Times New Roman" pitchFamily="18" charset="0"/>
                <a:cs typeface="Times New Roman" pitchFamily="18" charset="0"/>
              </a:rPr>
              <a:t>Виктор </a:t>
            </a:r>
            <a:r>
              <a:rPr lang="ru-RU" sz="2000" b="1" dirty="0" err="1" smtClean="0">
                <a:latin typeface="Times New Roman" pitchFamily="18" charset="0"/>
                <a:cs typeface="Times New Roman" pitchFamily="18" charset="0"/>
              </a:rPr>
              <a:t>Франкл</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Счастье</a:t>
            </a:r>
            <a:r>
              <a:rPr lang="ru-RU" sz="2000" dirty="0" smtClean="0">
                <a:latin typeface="Times New Roman" pitchFamily="18" charset="0"/>
                <a:cs typeface="Times New Roman" pitchFamily="18" charset="0"/>
              </a:rPr>
              <a:t>  должно возникнуть само собой,  как  и успех; вы должны  дать ему  возникнуть,  но  не заботиться  о  нем. Я  хочу,  чтоб  вы прислушивались к  тому,  что  велит  вам совесть,  и  выполняли  ее советы, употребив на это  лучшие силы и  знания.  Тогда  вы  доживете  до того, чтобы увидеть, как  через долгое время - долгое время, я сказал! - успех придет, и именно потому, что вы забыли о нем думать!»</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(«Человек в поисках смысла», Предисловие к изданию 1984). </a:t>
            </a:r>
          </a:p>
          <a:p>
            <a:pPr algn="just"/>
            <a:r>
              <a:rPr lang="ru-RU" sz="2000" dirty="0"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Цель</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активной жизни - дать человеку возможность реализовать свои ценности в творческой работе, в то время как пассивная жизнь, посвященная наслаждениям, дает ему возможность получить удовлетворение в познании красоты, искусства и природы. Но есть </a:t>
            </a:r>
            <a:r>
              <a:rPr lang="ru-RU" sz="2000" b="1" dirty="0">
                <a:latin typeface="Times New Roman" pitchFamily="18" charset="0"/>
                <a:cs typeface="Times New Roman" pitchFamily="18" charset="0"/>
              </a:rPr>
              <a:t>смысл</a:t>
            </a:r>
            <a:r>
              <a:rPr lang="ru-RU" sz="2000" dirty="0">
                <a:latin typeface="Times New Roman" pitchFamily="18" charset="0"/>
                <a:cs typeface="Times New Roman" pitchFamily="18" charset="0"/>
              </a:rPr>
              <a:t> и в той </a:t>
            </a:r>
            <a:r>
              <a:rPr lang="ru-RU" sz="2000" b="1" dirty="0">
                <a:latin typeface="Times New Roman" pitchFamily="18" charset="0"/>
                <a:cs typeface="Times New Roman" pitchFamily="18" charset="0"/>
              </a:rPr>
              <a:t>жизни</a:t>
            </a:r>
            <a:r>
              <a:rPr lang="ru-RU" sz="2000" dirty="0">
                <a:latin typeface="Times New Roman" pitchFamily="18" charset="0"/>
                <a:cs typeface="Times New Roman" pitchFamily="18" charset="0"/>
              </a:rPr>
              <a:t>, что почти полностью </a:t>
            </a:r>
            <a:r>
              <a:rPr lang="ru-RU" sz="2000" i="1" dirty="0">
                <a:latin typeface="Times New Roman" pitchFamily="18" charset="0"/>
                <a:cs typeface="Times New Roman" pitchFamily="18" charset="0"/>
              </a:rPr>
              <a:t>лишена возможности творчества и наслаждения</a:t>
            </a:r>
            <a:r>
              <a:rPr lang="ru-RU" sz="2000" dirty="0">
                <a:latin typeface="Times New Roman" pitchFamily="18" charset="0"/>
                <a:cs typeface="Times New Roman" pitchFamily="18" charset="0"/>
              </a:rPr>
              <a:t>, и которая допускает только одну возможность поведения на высоком моральном уровне: оно выражается в отношении человека к своему существованию, ограниченному внешними силами. Творчество и наслаждение у него отняты. Но не только творчество и наслаждение имеют смысл. Если в жизни вообще есть смысл, то должен быть смысл и в </a:t>
            </a:r>
            <a:r>
              <a:rPr lang="ru-RU" sz="2000" i="1" dirty="0">
                <a:effectLst>
                  <a:outerShdw blurRad="38100" dist="38100" dir="2700000" algn="tl">
                    <a:srgbClr val="000000">
                      <a:alpha val="43137"/>
                    </a:srgbClr>
                  </a:outerShdw>
                </a:effectLst>
                <a:latin typeface="Times New Roman" pitchFamily="18" charset="0"/>
                <a:cs typeface="Times New Roman" pitchFamily="18" charset="0"/>
              </a:rPr>
              <a:t>страдании</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Страдание</a:t>
            </a:r>
            <a:r>
              <a:rPr lang="ru-RU" sz="2000" dirty="0">
                <a:latin typeface="Times New Roman" pitchFamily="18" charset="0"/>
                <a:cs typeface="Times New Roman" pitchFamily="18" charset="0"/>
              </a:rPr>
              <a:t> - неотделимая часть жизни, как судьба и смерть. Без страдания и смерти человеческая жизнь не может быть полной. То, как человек принимает свою судьбу и доставленные ею страдания, то, как он несет свой крест, дает ему полную возможность - даже в самых тяжелых обстоятельствах - придать более глубокий смысл своей </a:t>
            </a:r>
            <a:r>
              <a:rPr lang="ru-RU" sz="2000" dirty="0" smtClean="0">
                <a:latin typeface="Times New Roman" pitchFamily="18" charset="0"/>
                <a:cs typeface="Times New Roman" pitchFamily="18" charset="0"/>
              </a:rPr>
              <a:t>жизни» (там же).</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06946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5816" y="0"/>
            <a:ext cx="6048671" cy="6740307"/>
          </a:xfrm>
          <a:prstGeom prst="rect">
            <a:avLst/>
          </a:prstGeom>
          <a:noFill/>
        </p:spPr>
        <p:txBody>
          <a:bodyPr wrap="square" rtlCol="0">
            <a:spAutoFit/>
          </a:bodyPr>
          <a:lstStyle/>
          <a:p>
            <a:r>
              <a:rPr lang="ru-RU" b="1" dirty="0" smtClean="0">
                <a:latin typeface="Times New Roman" pitchFamily="18" charset="0"/>
                <a:cs typeface="Times New Roman" pitchFamily="18" charset="0"/>
              </a:rPr>
              <a:t>Н.Г. Чернышевский (1828-1889) – 19мая 1864 года – гражданская казнь</a:t>
            </a:r>
          </a:p>
          <a:p>
            <a:r>
              <a:rPr lang="ru-RU" b="1" dirty="0" smtClean="0">
                <a:latin typeface="Times New Roman" pitchFamily="18" charset="0"/>
                <a:cs typeface="Times New Roman" pitchFamily="18" charset="0"/>
              </a:rPr>
              <a:t>Основные труды:</a:t>
            </a:r>
          </a:p>
          <a:p>
            <a:r>
              <a:rPr lang="ru-RU" dirty="0" smtClean="0">
                <a:latin typeface="Times New Roman" pitchFamily="18" charset="0"/>
                <a:cs typeface="Times New Roman" pitchFamily="18" charset="0"/>
              </a:rPr>
              <a:t>«Эстетические </a:t>
            </a:r>
            <a:r>
              <a:rPr lang="ru-RU" dirty="0">
                <a:latin typeface="Times New Roman" pitchFamily="18" charset="0"/>
                <a:cs typeface="Times New Roman" pitchFamily="18" charset="0"/>
              </a:rPr>
              <a:t>отношения искусства к </a:t>
            </a:r>
            <a:r>
              <a:rPr lang="ru-RU" dirty="0" smtClean="0">
                <a:latin typeface="Times New Roman" pitchFamily="18" charset="0"/>
                <a:cs typeface="Times New Roman" pitchFamily="18" charset="0"/>
              </a:rPr>
              <a:t>действительности». </a:t>
            </a:r>
            <a:r>
              <a:rPr lang="ru-RU" dirty="0">
                <a:latin typeface="Times New Roman" pitchFamily="18" charset="0"/>
                <a:cs typeface="Times New Roman" pitchFamily="18" charset="0"/>
              </a:rPr>
              <a:t>Магистерская </a:t>
            </a:r>
            <a:r>
              <a:rPr lang="ru-RU" dirty="0" smtClean="0">
                <a:latin typeface="Times New Roman" pitchFamily="18" charset="0"/>
                <a:cs typeface="Times New Roman" pitchFamily="18" charset="0"/>
              </a:rPr>
              <a:t>диссертация (1855);</a:t>
            </a:r>
          </a:p>
          <a:p>
            <a:r>
              <a:rPr lang="ru-RU" dirty="0">
                <a:latin typeface="Times New Roman" pitchFamily="18" charset="0"/>
                <a:cs typeface="Times New Roman" pitchFamily="18" charset="0"/>
              </a:rPr>
              <a:t>Антропологический принцип в </a:t>
            </a:r>
            <a:r>
              <a:rPr lang="ru-RU" dirty="0" smtClean="0">
                <a:latin typeface="Times New Roman" pitchFamily="18" charset="0"/>
                <a:cs typeface="Times New Roman" pitchFamily="18" charset="0"/>
              </a:rPr>
              <a:t>философии (1860);</a:t>
            </a:r>
          </a:p>
          <a:p>
            <a:r>
              <a:rPr lang="ru-RU" dirty="0" smtClean="0">
                <a:latin typeface="Times New Roman" pitchFamily="18" charset="0"/>
                <a:cs typeface="Times New Roman" pitchFamily="18" charset="0"/>
              </a:rPr>
              <a:t>«Что делать?» – роман, 1862-1863 – написан в Петропавловской крепости.</a:t>
            </a:r>
          </a:p>
          <a:p>
            <a:r>
              <a:rPr lang="ru-RU" b="1" dirty="0" smtClean="0">
                <a:latin typeface="Times New Roman" pitchFamily="18" charset="0"/>
                <a:cs typeface="Times New Roman" pitchFamily="18" charset="0"/>
              </a:rPr>
              <a:t>Феномен разночинной интеллигенции – страстный или святой нигилизм:</a:t>
            </a:r>
          </a:p>
          <a:p>
            <a:r>
              <a:rPr lang="ru-RU" b="1" dirty="0" smtClean="0">
                <a:latin typeface="Times New Roman" pitchFamily="18" charset="0"/>
                <a:cs typeface="Times New Roman" pitchFamily="18" charset="0"/>
              </a:rPr>
              <a:t>Знаменитые семинаристы: </a:t>
            </a:r>
            <a:r>
              <a:rPr lang="ru-RU" dirty="0" smtClean="0">
                <a:latin typeface="Times New Roman" pitchFamily="18" charset="0"/>
                <a:cs typeface="Times New Roman" pitchFamily="18" charset="0"/>
              </a:rPr>
              <a:t>Н. Г. Чернышевский</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Писарев</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Н.Н. Страхов</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Н.А. Добролюбов</a:t>
            </a:r>
            <a:r>
              <a:rPr lang="ru-RU" dirty="0">
                <a:latin typeface="Times New Roman" pitchFamily="18" charset="0"/>
                <a:cs typeface="Times New Roman" pitchFamily="18" charset="0"/>
              </a:rPr>
              <a:t>, М.М. </a:t>
            </a:r>
            <a:r>
              <a:rPr lang="ru-RU" dirty="0" err="1">
                <a:latin typeface="Times New Roman" pitchFamily="18" charset="0"/>
                <a:cs typeface="Times New Roman" pitchFamily="18" charset="0"/>
              </a:rPr>
              <a:t>Антанович</a:t>
            </a:r>
            <a:r>
              <a:rPr lang="ru-RU" dirty="0">
                <a:latin typeface="Times New Roman" pitchFamily="18" charset="0"/>
                <a:cs typeface="Times New Roman" pitchFamily="18" charset="0"/>
              </a:rPr>
              <a:t>, Н. </a:t>
            </a:r>
            <a:r>
              <a:rPr lang="ru-RU" dirty="0" err="1" smtClean="0">
                <a:latin typeface="Times New Roman" pitchFamily="18" charset="0"/>
                <a:cs typeface="Times New Roman" pitchFamily="18" charset="0"/>
              </a:rPr>
              <a:t>Помяловский</a:t>
            </a:r>
            <a:r>
              <a:rPr lang="ru-RU" dirty="0" smtClean="0">
                <a:latin typeface="Times New Roman" pitchFamily="18" charset="0"/>
                <a:cs typeface="Times New Roman" pitchFamily="18" charset="0"/>
              </a:rPr>
              <a:t>; М.М. Сперанский и др. </a:t>
            </a:r>
            <a:r>
              <a:rPr lang="ru-RU" b="1" dirty="0" smtClean="0">
                <a:latin typeface="Times New Roman" pitchFamily="18" charset="0"/>
                <a:cs typeface="Times New Roman" pitchFamily="18" charset="0"/>
              </a:rPr>
              <a:t> </a:t>
            </a:r>
          </a:p>
          <a:p>
            <a:r>
              <a:rPr lang="ru-RU" b="1" dirty="0" smtClean="0">
                <a:latin typeface="Times New Roman" pitchFamily="18" charset="0"/>
                <a:cs typeface="Times New Roman" pitchFamily="18" charset="0"/>
              </a:rPr>
              <a:t>Анти- КУЛЬТ ЧЕРНЫШЕВСКОГО:</a:t>
            </a:r>
          </a:p>
          <a:p>
            <a:pPr marL="342900" indent="-342900">
              <a:buAutoNum type="arabicPeriod"/>
            </a:pPr>
            <a:r>
              <a:rPr lang="ru-RU" b="1" dirty="0" smtClean="0">
                <a:latin typeface="Times New Roman" pitchFamily="18" charset="0"/>
                <a:cs typeface="Times New Roman" pitchFamily="18" charset="0"/>
              </a:rPr>
              <a:t>Ф.М. Достоевский «Записки из подполья»; «</a:t>
            </a:r>
            <a:r>
              <a:rPr lang="ru-RU" b="1" dirty="0">
                <a:latin typeface="Times New Roman" pitchFamily="18" charset="0"/>
                <a:cs typeface="Times New Roman" pitchFamily="18" charset="0"/>
              </a:rPr>
              <a:t>Крокодил. Необыкновенное событие, или Пассаж в пассаже»</a:t>
            </a: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2. Л.Н. Толстой «Зараженное семейство»; «Живой труп» </a:t>
            </a:r>
          </a:p>
          <a:p>
            <a:r>
              <a:rPr lang="ru-RU" b="1" dirty="0" smtClean="0">
                <a:latin typeface="Times New Roman" pitchFamily="18" charset="0"/>
                <a:cs typeface="Times New Roman" pitchFamily="18" charset="0"/>
              </a:rPr>
              <a:t>1. И.С. Тургенев </a:t>
            </a:r>
          </a:p>
          <a:p>
            <a:r>
              <a:rPr lang="ru-RU" b="1" dirty="0" smtClean="0">
                <a:latin typeface="Times New Roman" pitchFamily="18" charset="0"/>
                <a:cs typeface="Times New Roman" pitchFamily="18" charset="0"/>
              </a:rPr>
              <a:t>3. В. В. Набоков «Дар» </a:t>
            </a:r>
          </a:p>
          <a:p>
            <a:r>
              <a:rPr lang="ru-RU" b="1" dirty="0" smtClean="0">
                <a:latin typeface="Times New Roman" pitchFamily="18" charset="0"/>
                <a:cs typeface="Times New Roman" pitchFamily="18" charset="0"/>
              </a:rPr>
              <a:t>КУЛЬТ:</a:t>
            </a:r>
          </a:p>
          <a:p>
            <a:r>
              <a:rPr lang="ru-RU" b="1" dirty="0" smtClean="0">
                <a:latin typeface="Times New Roman" pitchFamily="18" charset="0"/>
                <a:cs typeface="Times New Roman" pitchFamily="18" charset="0"/>
              </a:rPr>
              <a:t>В.И. Ленин, В.В. Маяковский, </a:t>
            </a:r>
          </a:p>
          <a:p>
            <a:r>
              <a:rPr lang="ru-RU" b="1" dirty="0" smtClean="0">
                <a:latin typeface="Times New Roman" pitchFamily="18" charset="0"/>
                <a:cs typeface="Times New Roman" pitchFamily="18" charset="0"/>
              </a:rPr>
              <a:t>Жизнь как подражание литературе: конструирование нового типа личности (новые люди) </a:t>
            </a:r>
            <a:endParaRPr lang="ru-RU" b="1"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2915816" cy="4320480"/>
          </a:xfrm>
          <a:prstGeom prst="rect">
            <a:avLst/>
          </a:prstGeom>
        </p:spPr>
      </p:pic>
    </p:spTree>
    <p:extLst>
      <p:ext uri="{BB962C8B-B14F-4D97-AF65-F5344CB8AC3E}">
        <p14:creationId xmlns:p14="http://schemas.microsoft.com/office/powerpoint/2010/main" val="278871359"/>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8753</TotalTime>
  <Words>4042</Words>
  <Application>Microsoft Office PowerPoint</Application>
  <PresentationFormat>Экран (4:3)</PresentationFormat>
  <Paragraphs>264</Paragraphs>
  <Slides>31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Воздушный поток</vt:lpstr>
      <vt:lpstr>РУССКАЯ МЫСЛЬ В ПОИСКАХ СМЫСЛА ЖИЗНИ</vt:lpstr>
      <vt:lpstr>Актуальность вопроса</vt:lpstr>
      <vt:lpstr>Презентация PowerPoint</vt:lpstr>
      <vt:lpstr>Презентация PowerPoint</vt:lpstr>
      <vt:lpstr>Я желаю счастья Вам… </vt:lpstr>
      <vt:lpstr>Презентация PowerPoint</vt:lpstr>
      <vt:lpstr>Презентация PowerPoint</vt:lpstr>
      <vt:lpstr>Презентация PowerPoint</vt:lpstr>
      <vt:lpstr>Презентация PowerPoint</vt:lpstr>
      <vt:lpstr>Русский утилитаризм  Н.Г. Чернышевского</vt:lpstr>
      <vt:lpstr>«Что делать?» </vt:lpstr>
      <vt:lpstr>Презентация PowerPoint</vt:lpstr>
      <vt:lpstr>Презентация PowerPoint</vt:lpstr>
      <vt:lpstr>Презентация PowerPoint</vt:lpstr>
      <vt:lpstr>Метафизика русской литературы </vt:lpstr>
      <vt:lpstr>Презентация PowerPoint</vt:lpstr>
      <vt:lpstr>Кантианские мотивы русской литературы</vt:lpstr>
      <vt:lpstr>Караваджо. Снятие с Креста 1602</vt:lpstr>
      <vt:lpstr>Презентация PowerPoint</vt:lpstr>
      <vt:lpstr>Смерть как «новая ценность» и смысл</vt:lpstr>
      <vt:lpstr>Презентация PowerPoint</vt:lpstr>
      <vt:lpstr>Презентация PowerPoint</vt:lpstr>
      <vt:lpstr>Жизнь как смысл</vt:lpstr>
      <vt:lpstr>Презентация PowerPoint</vt:lpstr>
      <vt:lpstr>Тема смерти в жизнетворчестве Л.Н. Толстого (1828-1910) Помнить о [смерти] значит помнить о своей истинной, не зависящей от смерти жизни…(из письма к А.К. Чертковой, 1910) </vt:lpstr>
      <vt:lpstr>Презентация PowerPoint</vt:lpstr>
      <vt:lpstr>Смерть Ивана Ильича  или Смерть судьи (1882 - 1886)</vt:lpstr>
      <vt:lpstr>Презентация PowerPoint</vt:lpstr>
      <vt:lpstr>В чем вера Л.Н. Толстого</vt:lpstr>
      <vt:lpstr>Презентация PowerPoint</vt:lpstr>
      <vt:lpstr>Достоевский и Лев Толстой: дискуссия о смысле жизни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МЫСЛЬ В ПОИСКАХ СМЫСЛА ЖИЗНИ</dc:title>
  <dc:creator>Пользователь Windows</dc:creator>
  <cp:lastModifiedBy>Пользователь Windows</cp:lastModifiedBy>
  <cp:revision>171</cp:revision>
  <dcterms:created xsi:type="dcterms:W3CDTF">2019-01-14T07:20:57Z</dcterms:created>
  <dcterms:modified xsi:type="dcterms:W3CDTF">2019-03-13T11:27:59Z</dcterms:modified>
</cp:coreProperties>
</file>